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4" r:id="rId2"/>
  </p:sldMasterIdLst>
  <p:sldIdLst>
    <p:sldId id="256" r:id="rId3"/>
  </p:sldIdLst>
  <p:sldSz cx="43891200" cy="38404800"/>
  <p:notesSz cx="6858000" cy="9144000"/>
  <p:defaultTextStyle>
    <a:defPPr>
      <a:defRPr lang="en-US"/>
    </a:defPPr>
    <a:lvl1pPr marL="0" algn="l" defTabSz="4308353" rtl="0" eaLnBrk="1" latinLnBrk="0" hangingPunct="1">
      <a:defRPr sz="8483" kern="1200">
        <a:solidFill>
          <a:schemeClr val="tx1"/>
        </a:solidFill>
        <a:latin typeface="+mn-lt"/>
        <a:ea typeface="+mn-ea"/>
        <a:cs typeface="+mn-cs"/>
      </a:defRPr>
    </a:lvl1pPr>
    <a:lvl2pPr marL="2154176" algn="l" defTabSz="4308353" rtl="0" eaLnBrk="1" latinLnBrk="0" hangingPunct="1">
      <a:defRPr sz="8483" kern="1200">
        <a:solidFill>
          <a:schemeClr val="tx1"/>
        </a:solidFill>
        <a:latin typeface="+mn-lt"/>
        <a:ea typeface="+mn-ea"/>
        <a:cs typeface="+mn-cs"/>
      </a:defRPr>
    </a:lvl2pPr>
    <a:lvl3pPr marL="4308353" algn="l" defTabSz="4308353" rtl="0" eaLnBrk="1" latinLnBrk="0" hangingPunct="1">
      <a:defRPr sz="8483" kern="1200">
        <a:solidFill>
          <a:schemeClr val="tx1"/>
        </a:solidFill>
        <a:latin typeface="+mn-lt"/>
        <a:ea typeface="+mn-ea"/>
        <a:cs typeface="+mn-cs"/>
      </a:defRPr>
    </a:lvl3pPr>
    <a:lvl4pPr marL="6462529" algn="l" defTabSz="4308353" rtl="0" eaLnBrk="1" latinLnBrk="0" hangingPunct="1">
      <a:defRPr sz="8483" kern="1200">
        <a:solidFill>
          <a:schemeClr val="tx1"/>
        </a:solidFill>
        <a:latin typeface="+mn-lt"/>
        <a:ea typeface="+mn-ea"/>
        <a:cs typeface="+mn-cs"/>
      </a:defRPr>
    </a:lvl4pPr>
    <a:lvl5pPr marL="8616706" algn="l" defTabSz="4308353" rtl="0" eaLnBrk="1" latinLnBrk="0" hangingPunct="1">
      <a:defRPr sz="8483" kern="1200">
        <a:solidFill>
          <a:schemeClr val="tx1"/>
        </a:solidFill>
        <a:latin typeface="+mn-lt"/>
        <a:ea typeface="+mn-ea"/>
        <a:cs typeface="+mn-cs"/>
      </a:defRPr>
    </a:lvl5pPr>
    <a:lvl6pPr marL="10770881" algn="l" defTabSz="4308353" rtl="0" eaLnBrk="1" latinLnBrk="0" hangingPunct="1">
      <a:defRPr sz="8483" kern="1200">
        <a:solidFill>
          <a:schemeClr val="tx1"/>
        </a:solidFill>
        <a:latin typeface="+mn-lt"/>
        <a:ea typeface="+mn-ea"/>
        <a:cs typeface="+mn-cs"/>
      </a:defRPr>
    </a:lvl6pPr>
    <a:lvl7pPr marL="12925058" algn="l" defTabSz="4308353" rtl="0" eaLnBrk="1" latinLnBrk="0" hangingPunct="1">
      <a:defRPr sz="8483" kern="1200">
        <a:solidFill>
          <a:schemeClr val="tx1"/>
        </a:solidFill>
        <a:latin typeface="+mn-lt"/>
        <a:ea typeface="+mn-ea"/>
        <a:cs typeface="+mn-cs"/>
      </a:defRPr>
    </a:lvl7pPr>
    <a:lvl8pPr marL="15079234" algn="l" defTabSz="4308353" rtl="0" eaLnBrk="1" latinLnBrk="0" hangingPunct="1">
      <a:defRPr sz="8483" kern="1200">
        <a:solidFill>
          <a:schemeClr val="tx1"/>
        </a:solidFill>
        <a:latin typeface="+mn-lt"/>
        <a:ea typeface="+mn-ea"/>
        <a:cs typeface="+mn-cs"/>
      </a:defRPr>
    </a:lvl8pPr>
    <a:lvl9pPr marL="17233410" algn="l" defTabSz="4308353" rtl="0" eaLnBrk="1" latinLnBrk="0" hangingPunct="1">
      <a:defRPr sz="84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4CD"/>
    <a:srgbClr val="E8F7D9"/>
    <a:srgbClr val="B5E582"/>
    <a:srgbClr val="F2DCFC"/>
    <a:srgbClr val="3E9969"/>
    <a:srgbClr val="EDD1FC"/>
    <a:srgbClr val="D48CF8"/>
    <a:srgbClr val="C8DEE9"/>
    <a:srgbClr val="B4D3E2"/>
    <a:srgbClr val="1482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0" autoAdjust="0"/>
    <p:restoredTop sz="94655"/>
  </p:normalViewPr>
  <p:slideViewPr>
    <p:cSldViewPr snapToGrid="0" snapToObjects="1">
      <p:cViewPr varScale="1">
        <p:scale>
          <a:sx n="22" d="100"/>
          <a:sy n="22" d="100"/>
        </p:scale>
        <p:origin x="2741" y="154"/>
      </p:cViewPr>
      <p:guideLst>
        <p:guide orient="horz" pos="12096"/>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F:\SACNAS\comb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SACNAS\comb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CNAS\combo.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r>
              <a:rPr lang="en-US" sz="4200" b="1" dirty="0"/>
              <a:t>Expt. 1:   Soil Mass Loss</a:t>
            </a:r>
            <a:r>
              <a:rPr lang="en-US" sz="4200" b="1" baseline="0" dirty="0"/>
              <a:t> </a:t>
            </a:r>
            <a:r>
              <a:rPr lang="en-US" sz="4200" b="1" i="1" baseline="0" dirty="0"/>
              <a:t>vs</a:t>
            </a:r>
            <a:r>
              <a:rPr lang="en-US" sz="4200" b="1" baseline="0" dirty="0"/>
              <a:t>. Blasting Duration</a:t>
            </a:r>
            <a:endParaRPr lang="en-US" sz="4200" b="1" dirty="0"/>
          </a:p>
        </c:rich>
      </c:tx>
      <c:layout>
        <c:manualLayout>
          <c:xMode val="edge"/>
          <c:yMode val="edge"/>
          <c:x val="0.12855264758730478"/>
          <c:y val="1.102400561743716E-2"/>
        </c:manualLayout>
      </c:layout>
      <c:overlay val="0"/>
      <c:spPr>
        <a:noFill/>
        <a:ln>
          <a:noFill/>
        </a:ln>
        <a:effectLst/>
      </c:spPr>
      <c:txPr>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2947522045259777"/>
          <c:y val="9.653923097955304E-2"/>
          <c:w val="0.84677457777980669"/>
          <c:h val="0.75886554066271616"/>
        </c:manualLayout>
      </c:layout>
      <c:scatterChart>
        <c:scatterStyle val="lineMarker"/>
        <c:varyColors val="0"/>
        <c:ser>
          <c:idx val="0"/>
          <c:order val="0"/>
          <c:tx>
            <c:strRef>
              <c:f>'[combo.xlsx]E1 avg'!$A$13</c:f>
              <c:strCache>
                <c:ptCount val="1"/>
                <c:pt idx="0">
                  <c:v>Control</c:v>
                </c:pt>
              </c:strCache>
            </c:strRef>
          </c:tx>
          <c:spPr>
            <a:ln w="25400" cap="rnd">
              <a:noFill/>
              <a:round/>
            </a:ln>
            <a:effectLst/>
          </c:spPr>
          <c:marker>
            <c:symbol val="circle"/>
            <c:size val="20"/>
            <c:spPr>
              <a:solidFill>
                <a:schemeClr val="accent2"/>
              </a:solidFill>
              <a:ln w="9525">
                <a:solidFill>
                  <a:schemeClr val="accent2"/>
                </a:solidFill>
              </a:ln>
              <a:effectLst/>
            </c:spPr>
          </c:marker>
          <c:trendline>
            <c:spPr>
              <a:ln w="50800" cap="rnd">
                <a:solidFill>
                  <a:srgbClr val="ED7D31"/>
                </a:solidFill>
                <a:prstDash val="solid"/>
              </a:ln>
              <a:effectLst/>
            </c:spPr>
            <c:trendlineType val="poly"/>
            <c:order val="2"/>
            <c:dispRSqr val="1"/>
            <c:dispEq val="0"/>
            <c:trendlineLbl>
              <c:layout>
                <c:manualLayout>
                  <c:x val="-0.10958134877984464"/>
                  <c:y val="2.5285445225400924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'[combo.xlsx]E1 avg'!$B$12:$I$12</c:f>
              <c:numCache>
                <c:formatCode>General</c:formatCode>
                <c:ptCount val="8"/>
                <c:pt idx="0">
                  <c:v>2.5</c:v>
                </c:pt>
                <c:pt idx="1">
                  <c:v>5</c:v>
                </c:pt>
                <c:pt idx="2">
                  <c:v>10</c:v>
                </c:pt>
                <c:pt idx="3">
                  <c:v>20</c:v>
                </c:pt>
                <c:pt idx="4">
                  <c:v>30</c:v>
                </c:pt>
                <c:pt idx="5">
                  <c:v>40</c:v>
                </c:pt>
                <c:pt idx="6">
                  <c:v>50</c:v>
                </c:pt>
                <c:pt idx="7">
                  <c:v>60</c:v>
                </c:pt>
              </c:numCache>
            </c:numRef>
          </c:xVal>
          <c:yVal>
            <c:numRef>
              <c:f>'[combo.xlsx]E1 avg'!$B$13:$I$13</c:f>
              <c:numCache>
                <c:formatCode>0.0</c:formatCode>
                <c:ptCount val="8"/>
                <c:pt idx="0">
                  <c:v>0.10000000000000002</c:v>
                </c:pt>
                <c:pt idx="1">
                  <c:v>0.13333333333333333</c:v>
                </c:pt>
                <c:pt idx="2">
                  <c:v>0.26666666666666666</c:v>
                </c:pt>
                <c:pt idx="3">
                  <c:v>0.43333333333333474</c:v>
                </c:pt>
                <c:pt idx="4">
                  <c:v>0.73333333333333295</c:v>
                </c:pt>
                <c:pt idx="5">
                  <c:v>0.9</c:v>
                </c:pt>
                <c:pt idx="6">
                  <c:v>0.83333333333333248</c:v>
                </c:pt>
                <c:pt idx="7">
                  <c:v>1.2000000000000028</c:v>
                </c:pt>
              </c:numCache>
            </c:numRef>
          </c:yVal>
          <c:smooth val="0"/>
          <c:extLst>
            <c:ext xmlns:c16="http://schemas.microsoft.com/office/drawing/2014/chart" uri="{C3380CC4-5D6E-409C-BE32-E72D297353CC}">
              <c16:uniqueId val="{00000001-4E23-42FE-B33A-B96FDE2E42F4}"/>
            </c:ext>
          </c:extLst>
        </c:ser>
        <c:ser>
          <c:idx val="1"/>
          <c:order val="1"/>
          <c:tx>
            <c:strRef>
              <c:f>'[combo.xlsx]E1 avg'!$A$14</c:f>
              <c:strCache>
                <c:ptCount val="1"/>
                <c:pt idx="0">
                  <c:v>Freeze-Thaw</c:v>
                </c:pt>
              </c:strCache>
            </c:strRef>
          </c:tx>
          <c:spPr>
            <a:ln w="25400" cap="rnd">
              <a:noFill/>
              <a:round/>
            </a:ln>
            <a:effectLst/>
          </c:spPr>
          <c:marker>
            <c:symbol val="circle"/>
            <c:size val="20"/>
            <c:spPr>
              <a:solidFill>
                <a:srgbClr val="5B9BD5"/>
              </a:solidFill>
              <a:ln w="9525">
                <a:solidFill>
                  <a:srgbClr val="5B9BD5"/>
                </a:solidFill>
              </a:ln>
              <a:effectLst/>
            </c:spPr>
          </c:marker>
          <c:trendline>
            <c:spPr>
              <a:ln w="50800" cap="rnd">
                <a:solidFill>
                  <a:srgbClr val="5B9BD5"/>
                </a:solidFill>
                <a:prstDash val="solid"/>
              </a:ln>
              <a:effectLst/>
            </c:spPr>
            <c:trendlineType val="poly"/>
            <c:order val="2"/>
            <c:dispRSqr val="1"/>
            <c:dispEq val="0"/>
            <c:trendlineLbl>
              <c:layout>
                <c:manualLayout>
                  <c:x val="-7.0418022440804112E-2"/>
                  <c:y val="0.1401758343522939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'[combo.xlsx]E1 avg'!$B$12:$I$12</c:f>
              <c:numCache>
                <c:formatCode>General</c:formatCode>
                <c:ptCount val="8"/>
                <c:pt idx="0">
                  <c:v>2.5</c:v>
                </c:pt>
                <c:pt idx="1">
                  <c:v>5</c:v>
                </c:pt>
                <c:pt idx="2">
                  <c:v>10</c:v>
                </c:pt>
                <c:pt idx="3">
                  <c:v>20</c:v>
                </c:pt>
                <c:pt idx="4">
                  <c:v>30</c:v>
                </c:pt>
                <c:pt idx="5">
                  <c:v>40</c:v>
                </c:pt>
                <c:pt idx="6">
                  <c:v>50</c:v>
                </c:pt>
                <c:pt idx="7">
                  <c:v>60</c:v>
                </c:pt>
              </c:numCache>
            </c:numRef>
          </c:xVal>
          <c:yVal>
            <c:numRef>
              <c:f>'[combo.xlsx]E1 avg'!$B$14:$I$14</c:f>
              <c:numCache>
                <c:formatCode>0.0</c:formatCode>
                <c:ptCount val="8"/>
                <c:pt idx="0">
                  <c:v>0.16666666666666635</c:v>
                </c:pt>
                <c:pt idx="1">
                  <c:v>0.19999999999999937</c:v>
                </c:pt>
                <c:pt idx="2">
                  <c:v>0.36666666666666758</c:v>
                </c:pt>
                <c:pt idx="3">
                  <c:v>0.46666666666666673</c:v>
                </c:pt>
                <c:pt idx="4">
                  <c:v>0.60000000000000031</c:v>
                </c:pt>
                <c:pt idx="5">
                  <c:v>0.73333333333333339</c:v>
                </c:pt>
                <c:pt idx="6">
                  <c:v>0.86666666666666758</c:v>
                </c:pt>
                <c:pt idx="7">
                  <c:v>0.96666666666666679</c:v>
                </c:pt>
              </c:numCache>
            </c:numRef>
          </c:yVal>
          <c:smooth val="0"/>
          <c:extLst>
            <c:ext xmlns:c16="http://schemas.microsoft.com/office/drawing/2014/chart" uri="{C3380CC4-5D6E-409C-BE32-E72D297353CC}">
              <c16:uniqueId val="{00000003-4E23-42FE-B33A-B96FDE2E42F4}"/>
            </c:ext>
          </c:extLst>
        </c:ser>
        <c:dLbls>
          <c:showLegendKey val="0"/>
          <c:showVal val="0"/>
          <c:showCatName val="0"/>
          <c:showSerName val="0"/>
          <c:showPercent val="0"/>
          <c:showBubbleSize val="0"/>
        </c:dLbls>
        <c:axId val="110807872"/>
        <c:axId val="110808448"/>
      </c:scatterChart>
      <c:valAx>
        <c:axId val="110807872"/>
        <c:scaling>
          <c:orientation val="minMax"/>
          <c:max val="60"/>
        </c:scaling>
        <c:delete val="0"/>
        <c:axPos val="b"/>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Blasting Duration (sec)</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10808448"/>
        <c:crosses val="autoZero"/>
        <c:crossBetween val="midCat"/>
      </c:valAx>
      <c:valAx>
        <c:axId val="110808448"/>
        <c:scaling>
          <c:orientation val="minMax"/>
          <c:max val="1.4"/>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Mass of Detached Soil (g)</a:t>
                </a:r>
              </a:p>
            </c:rich>
          </c:tx>
          <c:layout>
            <c:manualLayout>
              <c:xMode val="edge"/>
              <c:yMode val="edge"/>
              <c:x val="4.6284478130437417E-3"/>
              <c:y val="0.18899120804876807"/>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0.0" sourceLinked="1"/>
        <c:majorTickMark val="cross"/>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10807872"/>
        <c:crosses val="autoZero"/>
        <c:crossBetween val="midCat"/>
      </c:valAx>
      <c:spPr>
        <a:solidFill>
          <a:sysClr val="window" lastClr="FFFFFF"/>
        </a:solidFill>
        <a:ln>
          <a:solidFill>
            <a:sysClr val="windowText" lastClr="000000"/>
          </a:solidFill>
        </a:ln>
        <a:effectLst/>
      </c:spPr>
    </c:plotArea>
    <c:legend>
      <c:legendPos val="r"/>
      <c:legendEntry>
        <c:idx val="2"/>
        <c:delete val="1"/>
      </c:legendEntry>
      <c:legendEntry>
        <c:idx val="3"/>
        <c:delete val="1"/>
      </c:legendEntry>
      <c:layout>
        <c:manualLayout>
          <c:xMode val="edge"/>
          <c:yMode val="edge"/>
          <c:x val="0.71819614786647135"/>
          <c:y val="0.67612695788768884"/>
          <c:w val="0.22221486225615114"/>
          <c:h val="0.13727325694672546"/>
        </c:manualLayout>
      </c:layout>
      <c:overlay val="0"/>
      <c:spPr>
        <a:noFill/>
        <a:ln>
          <a:solidFill>
            <a:sysClr val="windowText" lastClr="000000"/>
          </a:solid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32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r>
              <a:rPr lang="en-US" sz="4200" b="1" dirty="0"/>
              <a:t>Expt. 2:  Freeze-Thaw</a:t>
            </a:r>
            <a:r>
              <a:rPr lang="en-US" sz="4200" b="1" baseline="0" dirty="0"/>
              <a:t> &amp; Moisture Content</a:t>
            </a:r>
            <a:endParaRPr lang="en-US" sz="4200" b="1" dirty="0"/>
          </a:p>
        </c:rich>
      </c:tx>
      <c:layout>
        <c:manualLayout>
          <c:xMode val="edge"/>
          <c:yMode val="edge"/>
          <c:x val="0.13527992226631413"/>
          <c:y val="1.5756153180893056E-2"/>
        </c:manualLayout>
      </c:layout>
      <c:overlay val="0"/>
      <c:spPr>
        <a:noFill/>
        <a:ln>
          <a:noFill/>
        </a:ln>
        <a:effectLst/>
      </c:spPr>
      <c:txPr>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236655248855975"/>
          <c:y val="9.6683094816652049E-2"/>
          <c:w val="0.82991864527834092"/>
          <c:h val="0.75130138788827694"/>
        </c:manualLayout>
      </c:layout>
      <c:scatterChart>
        <c:scatterStyle val="lineMarker"/>
        <c:varyColors val="0"/>
        <c:ser>
          <c:idx val="0"/>
          <c:order val="0"/>
          <c:tx>
            <c:strRef>
              <c:f>'[combo.xlsx]E2 avg'!$A$23</c:f>
              <c:strCache>
                <c:ptCount val="1"/>
                <c:pt idx="0">
                  <c:v>Control High Moisture</c:v>
                </c:pt>
              </c:strCache>
            </c:strRef>
          </c:tx>
          <c:spPr>
            <a:ln w="25400" cap="rnd">
              <a:noFill/>
              <a:round/>
            </a:ln>
            <a:effectLst/>
          </c:spPr>
          <c:marker>
            <c:symbol val="circle"/>
            <c:size val="20"/>
            <c:spPr>
              <a:solidFill>
                <a:schemeClr val="accent2"/>
              </a:solidFill>
              <a:ln w="9525">
                <a:solidFill>
                  <a:schemeClr val="accent2"/>
                </a:solidFill>
              </a:ln>
              <a:effectLst/>
            </c:spPr>
          </c:marker>
          <c:trendline>
            <c:spPr>
              <a:ln w="50800" cap="rnd">
                <a:solidFill>
                  <a:schemeClr val="accent2"/>
                </a:solidFill>
                <a:prstDash val="solid"/>
              </a:ln>
              <a:effectLst/>
            </c:spPr>
            <c:trendlineType val="poly"/>
            <c:order val="2"/>
            <c:dispRSqr val="1"/>
            <c:dispEq val="0"/>
            <c:trendlineLbl>
              <c:layout>
                <c:manualLayout>
                  <c:x val="-9.8518893691312365E-2"/>
                  <c:y val="0.16457647720170981"/>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avg'!$B$22:$I$22</c:f>
              <c:numCache>
                <c:formatCode>General</c:formatCode>
                <c:ptCount val="8"/>
                <c:pt idx="0">
                  <c:v>2.5</c:v>
                </c:pt>
                <c:pt idx="1">
                  <c:v>5</c:v>
                </c:pt>
                <c:pt idx="2">
                  <c:v>10</c:v>
                </c:pt>
                <c:pt idx="3">
                  <c:v>20</c:v>
                </c:pt>
                <c:pt idx="4">
                  <c:v>30</c:v>
                </c:pt>
                <c:pt idx="5">
                  <c:v>40</c:v>
                </c:pt>
                <c:pt idx="6">
                  <c:v>50</c:v>
                </c:pt>
                <c:pt idx="7">
                  <c:v>60</c:v>
                </c:pt>
              </c:numCache>
            </c:numRef>
          </c:xVal>
          <c:yVal>
            <c:numRef>
              <c:f>'[combo.xlsx]E2 avg'!$B$23:$I$23</c:f>
              <c:numCache>
                <c:formatCode>General</c:formatCode>
                <c:ptCount val="8"/>
                <c:pt idx="0">
                  <c:v>7.4999999999997152E-2</c:v>
                </c:pt>
                <c:pt idx="1">
                  <c:v>0.12499999999999975</c:v>
                </c:pt>
                <c:pt idx="2">
                  <c:v>9.9999999999999048E-2</c:v>
                </c:pt>
                <c:pt idx="3">
                  <c:v>0.17499999999999893</c:v>
                </c:pt>
                <c:pt idx="4">
                  <c:v>0.20000000000000073</c:v>
                </c:pt>
                <c:pt idx="5">
                  <c:v>0.19999999999999962</c:v>
                </c:pt>
                <c:pt idx="6">
                  <c:v>0.27499999999999974</c:v>
                </c:pt>
                <c:pt idx="7">
                  <c:v>0.30000000000000071</c:v>
                </c:pt>
              </c:numCache>
            </c:numRef>
          </c:yVal>
          <c:smooth val="0"/>
          <c:extLst>
            <c:ext xmlns:c16="http://schemas.microsoft.com/office/drawing/2014/chart" uri="{C3380CC4-5D6E-409C-BE32-E72D297353CC}">
              <c16:uniqueId val="{00000001-2DA7-45A8-98A0-59765B563B59}"/>
            </c:ext>
          </c:extLst>
        </c:ser>
        <c:ser>
          <c:idx val="1"/>
          <c:order val="1"/>
          <c:tx>
            <c:strRef>
              <c:f>'[combo.xlsx]E2 avg'!$A$24</c:f>
              <c:strCache>
                <c:ptCount val="1"/>
                <c:pt idx="0">
                  <c:v>Control Low Moisture</c:v>
                </c:pt>
              </c:strCache>
            </c:strRef>
          </c:tx>
          <c:spPr>
            <a:ln w="25400" cap="rnd">
              <a:noFill/>
              <a:round/>
            </a:ln>
            <a:effectLst/>
          </c:spPr>
          <c:marker>
            <c:symbol val="circle"/>
            <c:size val="20"/>
            <c:spPr>
              <a:solidFill>
                <a:schemeClr val="accent4"/>
              </a:solidFill>
              <a:ln w="9525">
                <a:solidFill>
                  <a:schemeClr val="accent4"/>
                </a:solidFill>
              </a:ln>
              <a:effectLst/>
            </c:spPr>
          </c:marker>
          <c:trendline>
            <c:spPr>
              <a:ln w="50800" cap="rnd">
                <a:solidFill>
                  <a:schemeClr val="accent4"/>
                </a:solidFill>
                <a:prstDash val="solid"/>
              </a:ln>
              <a:effectLst/>
            </c:spPr>
            <c:trendlineType val="poly"/>
            <c:order val="2"/>
            <c:dispRSqr val="1"/>
            <c:dispEq val="0"/>
            <c:trendlineLbl>
              <c:layout>
                <c:manualLayout>
                  <c:x val="-0.10616051834283247"/>
                  <c:y val="2.9610029201196229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avg'!$B$22:$I$22</c:f>
              <c:numCache>
                <c:formatCode>General</c:formatCode>
                <c:ptCount val="8"/>
                <c:pt idx="0">
                  <c:v>2.5</c:v>
                </c:pt>
                <c:pt idx="1">
                  <c:v>5</c:v>
                </c:pt>
                <c:pt idx="2">
                  <c:v>10</c:v>
                </c:pt>
                <c:pt idx="3">
                  <c:v>20</c:v>
                </c:pt>
                <c:pt idx="4">
                  <c:v>30</c:v>
                </c:pt>
                <c:pt idx="5">
                  <c:v>40</c:v>
                </c:pt>
                <c:pt idx="6">
                  <c:v>50</c:v>
                </c:pt>
                <c:pt idx="7">
                  <c:v>60</c:v>
                </c:pt>
              </c:numCache>
            </c:numRef>
          </c:xVal>
          <c:yVal>
            <c:numRef>
              <c:f>'[combo.xlsx]E2 avg'!$B$24:$I$24</c:f>
              <c:numCache>
                <c:formatCode>General</c:formatCode>
                <c:ptCount val="8"/>
                <c:pt idx="0">
                  <c:v>8.2500000000000351E-2</c:v>
                </c:pt>
                <c:pt idx="1">
                  <c:v>0.10000000000000167</c:v>
                </c:pt>
                <c:pt idx="2">
                  <c:v>0.1499999999999993</c:v>
                </c:pt>
                <c:pt idx="3">
                  <c:v>0.20000000000000212</c:v>
                </c:pt>
                <c:pt idx="4">
                  <c:v>0.22499999999999787</c:v>
                </c:pt>
                <c:pt idx="5">
                  <c:v>0.27500000000000108</c:v>
                </c:pt>
                <c:pt idx="6">
                  <c:v>0.37499999999999989</c:v>
                </c:pt>
                <c:pt idx="7">
                  <c:v>0.34999999999999859</c:v>
                </c:pt>
              </c:numCache>
            </c:numRef>
          </c:yVal>
          <c:smooth val="0"/>
          <c:extLst>
            <c:ext xmlns:c16="http://schemas.microsoft.com/office/drawing/2014/chart" uri="{C3380CC4-5D6E-409C-BE32-E72D297353CC}">
              <c16:uniqueId val="{00000003-2DA7-45A8-98A0-59765B563B59}"/>
            </c:ext>
          </c:extLst>
        </c:ser>
        <c:ser>
          <c:idx val="2"/>
          <c:order val="2"/>
          <c:tx>
            <c:strRef>
              <c:f>'[combo.xlsx]E2 avg'!$A$25</c:f>
              <c:strCache>
                <c:ptCount val="1"/>
                <c:pt idx="0">
                  <c:v>F-T High Moisture</c:v>
                </c:pt>
              </c:strCache>
            </c:strRef>
          </c:tx>
          <c:spPr>
            <a:ln w="25400" cap="rnd">
              <a:noFill/>
              <a:round/>
            </a:ln>
            <a:effectLst/>
          </c:spPr>
          <c:marker>
            <c:symbol val="circle"/>
            <c:size val="20"/>
            <c:spPr>
              <a:solidFill>
                <a:schemeClr val="accent1"/>
              </a:solidFill>
              <a:ln w="9525">
                <a:solidFill>
                  <a:schemeClr val="accent1"/>
                </a:solidFill>
              </a:ln>
              <a:effectLst/>
            </c:spPr>
          </c:marker>
          <c:trendline>
            <c:spPr>
              <a:ln w="50800" cap="rnd">
                <a:solidFill>
                  <a:schemeClr val="accent3"/>
                </a:solidFill>
                <a:prstDash val="solid"/>
              </a:ln>
              <a:effectLst/>
            </c:spPr>
            <c:trendlineType val="poly"/>
            <c:order val="2"/>
            <c:dispRSqr val="1"/>
            <c:dispEq val="0"/>
            <c:trendlineLbl>
              <c:layout>
                <c:manualLayout>
                  <c:x val="-1.5416225606031227E-2"/>
                  <c:y val="-2.7066759017183153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avg'!$B$22:$I$22</c:f>
              <c:numCache>
                <c:formatCode>General</c:formatCode>
                <c:ptCount val="8"/>
                <c:pt idx="0">
                  <c:v>2.5</c:v>
                </c:pt>
                <c:pt idx="1">
                  <c:v>5</c:v>
                </c:pt>
                <c:pt idx="2">
                  <c:v>10</c:v>
                </c:pt>
                <c:pt idx="3">
                  <c:v>20</c:v>
                </c:pt>
                <c:pt idx="4">
                  <c:v>30</c:v>
                </c:pt>
                <c:pt idx="5">
                  <c:v>40</c:v>
                </c:pt>
                <c:pt idx="6">
                  <c:v>50</c:v>
                </c:pt>
                <c:pt idx="7">
                  <c:v>60</c:v>
                </c:pt>
              </c:numCache>
            </c:numRef>
          </c:xVal>
          <c:yVal>
            <c:numRef>
              <c:f>'[combo.xlsx]E2 avg'!$B$25:$I$25</c:f>
              <c:numCache>
                <c:formatCode>General</c:formatCode>
                <c:ptCount val="8"/>
                <c:pt idx="0">
                  <c:v>6.5000000000000002E-2</c:v>
                </c:pt>
                <c:pt idx="1">
                  <c:v>0.10000000000000012</c:v>
                </c:pt>
                <c:pt idx="2">
                  <c:v>0.10000000000000166</c:v>
                </c:pt>
                <c:pt idx="3">
                  <c:v>0.17499999999999999</c:v>
                </c:pt>
                <c:pt idx="4">
                  <c:v>0.25</c:v>
                </c:pt>
                <c:pt idx="5">
                  <c:v>0.24999999999999964</c:v>
                </c:pt>
                <c:pt idx="6">
                  <c:v>0.27500000000000141</c:v>
                </c:pt>
                <c:pt idx="7">
                  <c:v>0.32499999999999896</c:v>
                </c:pt>
              </c:numCache>
            </c:numRef>
          </c:yVal>
          <c:smooth val="0"/>
          <c:extLst>
            <c:ext xmlns:c16="http://schemas.microsoft.com/office/drawing/2014/chart" uri="{C3380CC4-5D6E-409C-BE32-E72D297353CC}">
              <c16:uniqueId val="{00000005-2DA7-45A8-98A0-59765B563B59}"/>
            </c:ext>
          </c:extLst>
        </c:ser>
        <c:ser>
          <c:idx val="3"/>
          <c:order val="3"/>
          <c:tx>
            <c:strRef>
              <c:f>'[combo.xlsx]E2 avg'!$A$26</c:f>
              <c:strCache>
                <c:ptCount val="1"/>
                <c:pt idx="0">
                  <c:v>F-T Low Moisture</c:v>
                </c:pt>
              </c:strCache>
            </c:strRef>
          </c:tx>
          <c:spPr>
            <a:ln w="25400" cap="rnd">
              <a:noFill/>
              <a:round/>
            </a:ln>
            <a:effectLst/>
          </c:spPr>
          <c:marker>
            <c:symbol val="circle"/>
            <c:size val="20"/>
            <c:spPr>
              <a:solidFill>
                <a:schemeClr val="accent6"/>
              </a:solidFill>
              <a:ln w="9525">
                <a:solidFill>
                  <a:schemeClr val="accent6"/>
                </a:solidFill>
              </a:ln>
              <a:effectLst/>
            </c:spPr>
          </c:marker>
          <c:trendline>
            <c:spPr>
              <a:ln w="50800" cap="rnd">
                <a:solidFill>
                  <a:schemeClr val="accent6"/>
                </a:solidFill>
                <a:prstDash val="solid"/>
              </a:ln>
              <a:effectLst/>
            </c:spPr>
            <c:trendlineType val="poly"/>
            <c:order val="2"/>
            <c:dispRSqr val="1"/>
            <c:dispEq val="0"/>
            <c:trendlineLbl>
              <c:layout>
                <c:manualLayout>
                  <c:x val="-1.637142868747124E-2"/>
                  <c:y val="4.7147781646574786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avg'!$B$22:$I$22</c:f>
              <c:numCache>
                <c:formatCode>General</c:formatCode>
                <c:ptCount val="8"/>
                <c:pt idx="0">
                  <c:v>2.5</c:v>
                </c:pt>
                <c:pt idx="1">
                  <c:v>5</c:v>
                </c:pt>
                <c:pt idx="2">
                  <c:v>10</c:v>
                </c:pt>
                <c:pt idx="3">
                  <c:v>20</c:v>
                </c:pt>
                <c:pt idx="4">
                  <c:v>30</c:v>
                </c:pt>
                <c:pt idx="5">
                  <c:v>40</c:v>
                </c:pt>
                <c:pt idx="6">
                  <c:v>50</c:v>
                </c:pt>
                <c:pt idx="7">
                  <c:v>60</c:v>
                </c:pt>
              </c:numCache>
            </c:numRef>
          </c:xVal>
          <c:yVal>
            <c:numRef>
              <c:f>'[combo.xlsx]E2 avg'!$B$26:$I$26</c:f>
              <c:numCache>
                <c:formatCode>General</c:formatCode>
                <c:ptCount val="8"/>
                <c:pt idx="0">
                  <c:v>6.5000000000000363E-2</c:v>
                </c:pt>
                <c:pt idx="1">
                  <c:v>9.9999999999999756E-2</c:v>
                </c:pt>
                <c:pt idx="2">
                  <c:v>0.12500000000000036</c:v>
                </c:pt>
                <c:pt idx="3">
                  <c:v>0.19999999999999896</c:v>
                </c:pt>
                <c:pt idx="4">
                  <c:v>0.2250000000000007</c:v>
                </c:pt>
                <c:pt idx="5">
                  <c:v>0.22500000000000037</c:v>
                </c:pt>
                <c:pt idx="6">
                  <c:v>0.27500000000000108</c:v>
                </c:pt>
                <c:pt idx="7">
                  <c:v>0.32499999999999929</c:v>
                </c:pt>
              </c:numCache>
            </c:numRef>
          </c:yVal>
          <c:smooth val="0"/>
          <c:extLst>
            <c:ext xmlns:c16="http://schemas.microsoft.com/office/drawing/2014/chart" uri="{C3380CC4-5D6E-409C-BE32-E72D297353CC}">
              <c16:uniqueId val="{00000007-2DA7-45A8-98A0-59765B563B59}"/>
            </c:ext>
          </c:extLst>
        </c:ser>
        <c:dLbls>
          <c:showLegendKey val="0"/>
          <c:showVal val="0"/>
          <c:showCatName val="0"/>
          <c:showSerName val="0"/>
          <c:showPercent val="0"/>
          <c:showBubbleSize val="0"/>
        </c:dLbls>
        <c:axId val="182798592"/>
        <c:axId val="182799168"/>
      </c:scatterChart>
      <c:valAx>
        <c:axId val="182798592"/>
        <c:scaling>
          <c:orientation val="minMax"/>
          <c:max val="60"/>
        </c:scaling>
        <c:delete val="0"/>
        <c:axPos val="b"/>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Blasting Duration (sec)</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2799168"/>
        <c:crosses val="autoZero"/>
        <c:crossBetween val="midCat"/>
      </c:valAx>
      <c:valAx>
        <c:axId val="182799168"/>
        <c:scaling>
          <c:orientation val="minMax"/>
          <c:max val="0.4"/>
          <c:min val="5.000000000000001E-2"/>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Mass of Detached Soil (g)</a:t>
                </a:r>
              </a:p>
            </c:rich>
          </c:tx>
          <c:layout>
            <c:manualLayout>
              <c:xMode val="edge"/>
              <c:yMode val="edge"/>
              <c:x val="6.3750404080988574E-4"/>
              <c:y val="0.19277946277169053"/>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2798592"/>
        <c:crosses val="autoZero"/>
        <c:crossBetween val="midCat"/>
      </c:valAx>
      <c:spPr>
        <a:solidFill>
          <a:schemeClr val="bg1"/>
        </a:solidFill>
        <a:ln>
          <a:solidFill>
            <a:schemeClr val="tx1"/>
          </a:solidFill>
        </a:ln>
        <a:effectLst/>
      </c:spPr>
    </c:plotArea>
    <c:legend>
      <c:legendPos val="r"/>
      <c:legendEntry>
        <c:idx val="4"/>
        <c:delete val="1"/>
      </c:legendEntry>
      <c:legendEntry>
        <c:idx val="5"/>
        <c:delete val="1"/>
      </c:legendEntry>
      <c:legendEntry>
        <c:idx val="6"/>
        <c:delete val="1"/>
      </c:legendEntry>
      <c:legendEntry>
        <c:idx val="7"/>
        <c:delete val="1"/>
      </c:legendEntry>
      <c:layout>
        <c:manualLayout>
          <c:xMode val="edge"/>
          <c:yMode val="edge"/>
          <c:x val="0.59268966593552441"/>
          <c:y val="0.59152730750462279"/>
          <c:w val="0.35059994491273438"/>
          <c:h val="0.21555672030204509"/>
        </c:manualLayout>
      </c:layout>
      <c:overlay val="0"/>
      <c:spPr>
        <a:noFill/>
        <a:ln>
          <a:solidFill>
            <a:sysClr val="windowText" lastClr="000000"/>
          </a:solid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3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r>
              <a:rPr lang="en-US" sz="4200" b="1" dirty="0"/>
              <a:t>Expt. 2:</a:t>
            </a:r>
            <a:r>
              <a:rPr lang="en-US" sz="4200" b="1" baseline="0" dirty="0"/>
              <a:t>  </a:t>
            </a:r>
            <a:r>
              <a:rPr lang="en-US" sz="4200" b="1" dirty="0"/>
              <a:t>Cycle Length</a:t>
            </a:r>
          </a:p>
        </c:rich>
      </c:tx>
      <c:layout>
        <c:manualLayout>
          <c:xMode val="edge"/>
          <c:yMode val="edge"/>
          <c:x val="0.15613960690345863"/>
          <c:y val="1.1390317149477119E-3"/>
        </c:manualLayout>
      </c:layout>
      <c:overlay val="0"/>
      <c:spPr>
        <a:noFill/>
        <a:ln>
          <a:noFill/>
        </a:ln>
        <a:effectLst/>
      </c:spPr>
      <c:txPr>
        <a:bodyPr rot="0" spcFirstLastPara="1" vertOverflow="ellipsis" vert="horz" wrap="square" anchor="ctr" anchorCtr="1"/>
        <a:lstStyle/>
        <a:p>
          <a:pPr>
            <a:defRPr sz="4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2666692339316415"/>
          <c:y val="8.717936404355843E-2"/>
          <c:w val="0.83502394250369394"/>
          <c:h val="0.75615048529794704"/>
        </c:manualLayout>
      </c:layout>
      <c:scatterChart>
        <c:scatterStyle val="lineMarker"/>
        <c:varyColors val="0"/>
        <c:ser>
          <c:idx val="0"/>
          <c:order val="0"/>
          <c:tx>
            <c:strRef>
              <c:f>'[combo.xlsx]E2 avg'!$A$30</c:f>
              <c:strCache>
                <c:ptCount val="1"/>
                <c:pt idx="0">
                  <c:v>Cycle 1</c:v>
                </c:pt>
              </c:strCache>
            </c:strRef>
          </c:tx>
          <c:spPr>
            <a:ln w="25400" cap="rnd">
              <a:noFill/>
              <a:round/>
            </a:ln>
            <a:effectLst/>
          </c:spPr>
          <c:marker>
            <c:symbol val="circle"/>
            <c:size val="20"/>
            <c:spPr>
              <a:solidFill>
                <a:schemeClr val="accent2"/>
              </a:solidFill>
              <a:ln w="9525">
                <a:solidFill>
                  <a:schemeClr val="accent2"/>
                </a:solidFill>
              </a:ln>
              <a:effectLst/>
            </c:spPr>
          </c:marker>
          <c:trendline>
            <c:spPr>
              <a:ln w="50800" cap="rnd">
                <a:solidFill>
                  <a:srgbClr val="ED7D31"/>
                </a:solidFill>
                <a:prstDash val="solid"/>
              </a:ln>
              <a:effectLst/>
            </c:spPr>
            <c:trendlineType val="poly"/>
            <c:order val="2"/>
            <c:dispRSqr val="1"/>
            <c:dispEq val="0"/>
            <c:trendlineLbl>
              <c:layout>
                <c:manualLayout>
                  <c:x val="-5.2699381344297157E-3"/>
                  <c:y val="3.2304294102016573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avg'!$B$29:$I$29</c:f>
              <c:numCache>
                <c:formatCode>General</c:formatCode>
                <c:ptCount val="8"/>
                <c:pt idx="0">
                  <c:v>2.5</c:v>
                </c:pt>
                <c:pt idx="1">
                  <c:v>5</c:v>
                </c:pt>
                <c:pt idx="2">
                  <c:v>10</c:v>
                </c:pt>
                <c:pt idx="3">
                  <c:v>20</c:v>
                </c:pt>
                <c:pt idx="4">
                  <c:v>30</c:v>
                </c:pt>
                <c:pt idx="5">
                  <c:v>40</c:v>
                </c:pt>
                <c:pt idx="6">
                  <c:v>50</c:v>
                </c:pt>
                <c:pt idx="7">
                  <c:v>60</c:v>
                </c:pt>
              </c:numCache>
            </c:numRef>
          </c:xVal>
          <c:yVal>
            <c:numRef>
              <c:f>'[combo.xlsx]E2 avg'!$B$30:$I$30</c:f>
              <c:numCache>
                <c:formatCode>General</c:formatCode>
                <c:ptCount val="8"/>
                <c:pt idx="0">
                  <c:v>7.5000000000000011E-2</c:v>
                </c:pt>
                <c:pt idx="1">
                  <c:v>0.10000000000000106</c:v>
                </c:pt>
                <c:pt idx="2">
                  <c:v>0.12499999999999989</c:v>
                </c:pt>
                <c:pt idx="3">
                  <c:v>0.19999999999999857</c:v>
                </c:pt>
                <c:pt idx="4">
                  <c:v>0.25000000000000144</c:v>
                </c:pt>
                <c:pt idx="5">
                  <c:v>0.24999999999999717</c:v>
                </c:pt>
                <c:pt idx="6">
                  <c:v>0.2250000000000007</c:v>
                </c:pt>
                <c:pt idx="7">
                  <c:v>0.25000000000000072</c:v>
                </c:pt>
              </c:numCache>
            </c:numRef>
          </c:yVal>
          <c:smooth val="0"/>
          <c:extLst>
            <c:ext xmlns:c16="http://schemas.microsoft.com/office/drawing/2014/chart" uri="{C3380CC4-5D6E-409C-BE32-E72D297353CC}">
              <c16:uniqueId val="{00000001-9048-447C-933B-F25A41CA75D5}"/>
            </c:ext>
          </c:extLst>
        </c:ser>
        <c:ser>
          <c:idx val="1"/>
          <c:order val="1"/>
          <c:tx>
            <c:strRef>
              <c:f>'[combo.xlsx]E2 avg'!$A$31</c:f>
              <c:strCache>
                <c:ptCount val="1"/>
                <c:pt idx="0">
                  <c:v>Cycle 4</c:v>
                </c:pt>
              </c:strCache>
            </c:strRef>
          </c:tx>
          <c:spPr>
            <a:ln w="25400" cap="rnd">
              <a:noFill/>
              <a:round/>
            </a:ln>
            <a:effectLst/>
          </c:spPr>
          <c:marker>
            <c:symbol val="circle"/>
            <c:size val="20"/>
            <c:spPr>
              <a:solidFill>
                <a:schemeClr val="accent4"/>
              </a:solidFill>
              <a:ln w="9525">
                <a:solidFill>
                  <a:schemeClr val="accent4"/>
                </a:solidFill>
              </a:ln>
              <a:effectLst/>
            </c:spPr>
          </c:marker>
          <c:trendline>
            <c:spPr>
              <a:ln w="50800" cap="rnd">
                <a:solidFill>
                  <a:srgbClr val="FFC000"/>
                </a:solidFill>
                <a:prstDash val="solid"/>
              </a:ln>
              <a:effectLst/>
            </c:spPr>
            <c:trendlineType val="poly"/>
            <c:order val="2"/>
            <c:dispRSqr val="1"/>
            <c:dispEq val="0"/>
            <c:trendlineLbl>
              <c:layout>
                <c:manualLayout>
                  <c:x val="8.102905005730467E-3"/>
                  <c:y val="4.6559794545208665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avg'!$B$29:$I$29</c:f>
              <c:numCache>
                <c:formatCode>General</c:formatCode>
                <c:ptCount val="8"/>
                <c:pt idx="0">
                  <c:v>2.5</c:v>
                </c:pt>
                <c:pt idx="1">
                  <c:v>5</c:v>
                </c:pt>
                <c:pt idx="2">
                  <c:v>10</c:v>
                </c:pt>
                <c:pt idx="3">
                  <c:v>20</c:v>
                </c:pt>
                <c:pt idx="4">
                  <c:v>30</c:v>
                </c:pt>
                <c:pt idx="5">
                  <c:v>40</c:v>
                </c:pt>
                <c:pt idx="6">
                  <c:v>50</c:v>
                </c:pt>
                <c:pt idx="7">
                  <c:v>60</c:v>
                </c:pt>
              </c:numCache>
            </c:numRef>
          </c:xVal>
          <c:yVal>
            <c:numRef>
              <c:f>'[combo.xlsx]E2 avg'!$B$31:$I$31</c:f>
              <c:numCache>
                <c:formatCode>General</c:formatCode>
                <c:ptCount val="8"/>
                <c:pt idx="0">
                  <c:v>6.4999999999998587E-2</c:v>
                </c:pt>
                <c:pt idx="1">
                  <c:v>0.12500000000000014</c:v>
                </c:pt>
                <c:pt idx="2">
                  <c:v>9.9999999999999881E-2</c:v>
                </c:pt>
                <c:pt idx="3">
                  <c:v>0.2</c:v>
                </c:pt>
                <c:pt idx="4">
                  <c:v>0.22500000000000003</c:v>
                </c:pt>
                <c:pt idx="5">
                  <c:v>0.25000000000000144</c:v>
                </c:pt>
                <c:pt idx="6">
                  <c:v>0.30000000000000038</c:v>
                </c:pt>
                <c:pt idx="7">
                  <c:v>0.2999999999999986</c:v>
                </c:pt>
              </c:numCache>
            </c:numRef>
          </c:yVal>
          <c:smooth val="0"/>
          <c:extLst>
            <c:ext xmlns:c16="http://schemas.microsoft.com/office/drawing/2014/chart" uri="{C3380CC4-5D6E-409C-BE32-E72D297353CC}">
              <c16:uniqueId val="{00000003-9048-447C-933B-F25A41CA75D5}"/>
            </c:ext>
          </c:extLst>
        </c:ser>
        <c:ser>
          <c:idx val="2"/>
          <c:order val="2"/>
          <c:tx>
            <c:strRef>
              <c:f>'[combo.xlsx]E2 avg'!$A$32</c:f>
              <c:strCache>
                <c:ptCount val="1"/>
                <c:pt idx="0">
                  <c:v>Cycle 6</c:v>
                </c:pt>
              </c:strCache>
            </c:strRef>
          </c:tx>
          <c:spPr>
            <a:ln w="25400" cap="rnd">
              <a:noFill/>
              <a:round/>
            </a:ln>
            <a:effectLst/>
          </c:spPr>
          <c:marker>
            <c:symbol val="circle"/>
            <c:size val="20"/>
            <c:spPr>
              <a:solidFill>
                <a:schemeClr val="accent1"/>
              </a:solidFill>
              <a:ln w="9525">
                <a:solidFill>
                  <a:schemeClr val="accent1"/>
                </a:solidFill>
              </a:ln>
              <a:effectLst/>
            </c:spPr>
          </c:marker>
          <c:trendline>
            <c:spPr>
              <a:ln w="50800" cap="rnd">
                <a:solidFill>
                  <a:srgbClr val="5B9BD5"/>
                </a:solidFill>
                <a:prstDash val="solid"/>
              </a:ln>
              <a:effectLst/>
            </c:spPr>
            <c:trendlineType val="poly"/>
            <c:order val="2"/>
            <c:dispRSqr val="1"/>
            <c:dispEq val="0"/>
            <c:trendlineLbl>
              <c:layout>
                <c:manualLayout>
                  <c:x val="-5.0164482962110325E-2"/>
                  <c:y val="5.5381339301120436E-3"/>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avg'!$B$29:$I$29</c:f>
              <c:numCache>
                <c:formatCode>General</c:formatCode>
                <c:ptCount val="8"/>
                <c:pt idx="0">
                  <c:v>2.5</c:v>
                </c:pt>
                <c:pt idx="1">
                  <c:v>5</c:v>
                </c:pt>
                <c:pt idx="2">
                  <c:v>10</c:v>
                </c:pt>
                <c:pt idx="3">
                  <c:v>20</c:v>
                </c:pt>
                <c:pt idx="4">
                  <c:v>30</c:v>
                </c:pt>
                <c:pt idx="5">
                  <c:v>40</c:v>
                </c:pt>
                <c:pt idx="6">
                  <c:v>50</c:v>
                </c:pt>
                <c:pt idx="7">
                  <c:v>60</c:v>
                </c:pt>
              </c:numCache>
            </c:numRef>
          </c:xVal>
          <c:yVal>
            <c:numRef>
              <c:f>'[combo.xlsx]E2 avg'!$B$32:$I$32</c:f>
              <c:numCache>
                <c:formatCode>General</c:formatCode>
                <c:ptCount val="8"/>
                <c:pt idx="0">
                  <c:v>6.4999999999998934E-2</c:v>
                </c:pt>
                <c:pt idx="1">
                  <c:v>0.1</c:v>
                </c:pt>
                <c:pt idx="2">
                  <c:v>0.12499999999999928</c:v>
                </c:pt>
                <c:pt idx="3">
                  <c:v>0.12500000000000069</c:v>
                </c:pt>
                <c:pt idx="4">
                  <c:v>0.19999999999999896</c:v>
                </c:pt>
                <c:pt idx="5">
                  <c:v>0.25000000000000178</c:v>
                </c:pt>
                <c:pt idx="6">
                  <c:v>0.3500000000000007</c:v>
                </c:pt>
                <c:pt idx="7">
                  <c:v>0.37499999999999967</c:v>
                </c:pt>
              </c:numCache>
            </c:numRef>
          </c:yVal>
          <c:smooth val="0"/>
          <c:extLst>
            <c:ext xmlns:c16="http://schemas.microsoft.com/office/drawing/2014/chart" uri="{C3380CC4-5D6E-409C-BE32-E72D297353CC}">
              <c16:uniqueId val="{00000005-9048-447C-933B-F25A41CA75D5}"/>
            </c:ext>
          </c:extLst>
        </c:ser>
        <c:ser>
          <c:idx val="3"/>
          <c:order val="3"/>
          <c:tx>
            <c:strRef>
              <c:f>'[combo.xlsx]E2 avg'!$A$33</c:f>
              <c:strCache>
                <c:ptCount val="1"/>
                <c:pt idx="0">
                  <c:v>Cycle 10</c:v>
                </c:pt>
              </c:strCache>
            </c:strRef>
          </c:tx>
          <c:spPr>
            <a:ln w="25400" cap="rnd">
              <a:noFill/>
              <a:round/>
            </a:ln>
            <a:effectLst/>
          </c:spPr>
          <c:marker>
            <c:symbol val="circle"/>
            <c:size val="20"/>
            <c:spPr>
              <a:solidFill>
                <a:schemeClr val="accent6"/>
              </a:solidFill>
              <a:ln w="9525">
                <a:solidFill>
                  <a:schemeClr val="accent6"/>
                </a:solidFill>
              </a:ln>
              <a:effectLst/>
            </c:spPr>
          </c:marker>
          <c:trendline>
            <c:spPr>
              <a:ln w="50800" cap="rnd">
                <a:solidFill>
                  <a:schemeClr val="accent6"/>
                </a:solidFill>
                <a:prstDash val="solid"/>
              </a:ln>
              <a:effectLst/>
            </c:spPr>
            <c:trendlineType val="poly"/>
            <c:order val="2"/>
            <c:dispRSqr val="1"/>
            <c:dispEq val="0"/>
            <c:trendlineLbl>
              <c:layout>
                <c:manualLayout>
                  <c:x val="8.102905005730467E-3"/>
                  <c:y val="9.0186490642904918E-2"/>
                </c:manualLayout>
              </c:layout>
              <c:numFmt formatCode="#,##0.00" sourceLinked="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rendlineLbl>
          </c:trendline>
          <c:xVal>
            <c:numRef>
              <c:f>'[combo.xlsx]E2 avg'!$B$29:$I$29</c:f>
              <c:numCache>
                <c:formatCode>General</c:formatCode>
                <c:ptCount val="8"/>
                <c:pt idx="0">
                  <c:v>2.5</c:v>
                </c:pt>
                <c:pt idx="1">
                  <c:v>5</c:v>
                </c:pt>
                <c:pt idx="2">
                  <c:v>10</c:v>
                </c:pt>
                <c:pt idx="3">
                  <c:v>20</c:v>
                </c:pt>
                <c:pt idx="4">
                  <c:v>30</c:v>
                </c:pt>
                <c:pt idx="5">
                  <c:v>40</c:v>
                </c:pt>
                <c:pt idx="6">
                  <c:v>50</c:v>
                </c:pt>
                <c:pt idx="7">
                  <c:v>60</c:v>
                </c:pt>
              </c:numCache>
            </c:numRef>
          </c:xVal>
          <c:yVal>
            <c:numRef>
              <c:f>'[combo.xlsx]E2 avg'!$B$33:$I$33</c:f>
              <c:numCache>
                <c:formatCode>General</c:formatCode>
                <c:ptCount val="8"/>
                <c:pt idx="0">
                  <c:v>8.2500000000000351E-2</c:v>
                </c:pt>
                <c:pt idx="1">
                  <c:v>0.10000000000000012</c:v>
                </c:pt>
                <c:pt idx="2">
                  <c:v>0.1250000000000013</c:v>
                </c:pt>
                <c:pt idx="3">
                  <c:v>0.2250000000000007</c:v>
                </c:pt>
                <c:pt idx="4">
                  <c:v>0.22499999999999892</c:v>
                </c:pt>
                <c:pt idx="5">
                  <c:v>0.20000000000000034</c:v>
                </c:pt>
                <c:pt idx="6">
                  <c:v>0.32500000000000034</c:v>
                </c:pt>
                <c:pt idx="7">
                  <c:v>0.37499999999999856</c:v>
                </c:pt>
              </c:numCache>
            </c:numRef>
          </c:yVal>
          <c:smooth val="0"/>
          <c:extLst>
            <c:ext xmlns:c16="http://schemas.microsoft.com/office/drawing/2014/chart" uri="{C3380CC4-5D6E-409C-BE32-E72D297353CC}">
              <c16:uniqueId val="{00000007-9048-447C-933B-F25A41CA75D5}"/>
            </c:ext>
          </c:extLst>
        </c:ser>
        <c:dLbls>
          <c:showLegendKey val="0"/>
          <c:showVal val="0"/>
          <c:showCatName val="0"/>
          <c:showSerName val="0"/>
          <c:showPercent val="0"/>
          <c:showBubbleSize val="0"/>
        </c:dLbls>
        <c:axId val="182802048"/>
        <c:axId val="182802624"/>
      </c:scatterChart>
      <c:valAx>
        <c:axId val="182802048"/>
        <c:scaling>
          <c:orientation val="minMax"/>
          <c:max val="60"/>
        </c:scaling>
        <c:delete val="0"/>
        <c:axPos val="b"/>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Blasting Duration (sec)</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2802624"/>
        <c:crosses val="autoZero"/>
        <c:crossBetween val="midCat"/>
      </c:valAx>
      <c:valAx>
        <c:axId val="182802624"/>
        <c:scaling>
          <c:orientation val="minMax"/>
          <c:max val="0.4"/>
          <c:min val="5.000000000000001E-2"/>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a:t>Mass of Detached Soil (g)</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2802048"/>
        <c:crosses val="autoZero"/>
        <c:crossBetween val="midCat"/>
      </c:valAx>
      <c:spPr>
        <a:solidFill>
          <a:sysClr val="window" lastClr="FFFFFF"/>
        </a:solidFill>
        <a:ln>
          <a:solidFill>
            <a:sysClr val="windowText" lastClr="000000"/>
          </a:solidFill>
        </a:ln>
        <a:effectLst/>
      </c:spPr>
    </c:plotArea>
    <c:legend>
      <c:legendPos val="r"/>
      <c:legendEntry>
        <c:idx val="4"/>
        <c:delete val="1"/>
      </c:legendEntry>
      <c:legendEntry>
        <c:idx val="5"/>
        <c:delete val="1"/>
      </c:legendEntry>
      <c:legendEntry>
        <c:idx val="6"/>
        <c:delete val="1"/>
      </c:legendEntry>
      <c:legendEntry>
        <c:idx val="7"/>
        <c:delete val="1"/>
      </c:legendEntry>
      <c:layout>
        <c:manualLayout>
          <c:xMode val="edge"/>
          <c:yMode val="edge"/>
          <c:x val="0.79548279712951753"/>
          <c:y val="0.58444173748611483"/>
          <c:w val="0.14782398785577305"/>
          <c:h val="0.22520299865953483"/>
        </c:manualLayout>
      </c:layout>
      <c:overlay val="0"/>
      <c:spPr>
        <a:noFill/>
        <a:ln>
          <a:solidFill>
            <a:sysClr val="windowText" lastClr="000000"/>
          </a:solid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3200">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cxnSp>
        <p:nvCxnSpPr>
          <p:cNvPr id="8" name="Straight Connector 7"/>
          <p:cNvCxnSpPr/>
          <p:nvPr userDrawn="1"/>
        </p:nvCxnSpPr>
        <p:spPr bwMode="auto">
          <a:xfrm flipH="1">
            <a:off x="11169062" y="7627950"/>
            <a:ext cx="0" cy="26883360"/>
          </a:xfrm>
          <a:prstGeom prst="line">
            <a:avLst/>
          </a:prstGeom>
          <a:noFill/>
          <a:ln w="25400" cap="flat" cmpd="sng" algn="ctr">
            <a:solidFill>
              <a:schemeClr val="tx1"/>
            </a:solidFill>
            <a:prstDash val="dash"/>
            <a:round/>
            <a:headEnd type="oval" w="med" len="med"/>
            <a:tailEnd type="oval" w="med" len="med"/>
          </a:ln>
          <a:effectLst/>
        </p:spPr>
      </p:cxnSp>
      <p:cxnSp>
        <p:nvCxnSpPr>
          <p:cNvPr id="9" name="Straight Connector 9"/>
          <p:cNvCxnSpPr>
            <a:cxnSpLocks noChangeShapeType="1"/>
          </p:cNvCxnSpPr>
          <p:nvPr userDrawn="1"/>
        </p:nvCxnSpPr>
        <p:spPr bwMode="auto">
          <a:xfrm>
            <a:off x="11307762" y="8178059"/>
            <a:ext cx="914400" cy="1066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0" name="Straight Connector 9"/>
          <p:cNvCxnSpPr/>
          <p:nvPr userDrawn="1"/>
        </p:nvCxnSpPr>
        <p:spPr bwMode="auto">
          <a:xfrm>
            <a:off x="21694793" y="7627950"/>
            <a:ext cx="0" cy="26883360"/>
          </a:xfrm>
          <a:prstGeom prst="line">
            <a:avLst/>
          </a:prstGeom>
          <a:noFill/>
          <a:ln w="25400" cap="flat" cmpd="sng" algn="ctr">
            <a:solidFill>
              <a:schemeClr val="tx1"/>
            </a:solidFill>
            <a:prstDash val="dash"/>
            <a:round/>
            <a:headEnd type="oval" w="med" len="med"/>
            <a:tailEnd type="oval" w="med" len="med"/>
          </a:ln>
          <a:effectLst/>
        </p:spPr>
      </p:cxnSp>
      <p:cxnSp>
        <p:nvCxnSpPr>
          <p:cNvPr id="11" name="Straight Connector 10"/>
          <p:cNvCxnSpPr/>
          <p:nvPr userDrawn="1"/>
        </p:nvCxnSpPr>
        <p:spPr bwMode="auto">
          <a:xfrm>
            <a:off x="32410008" y="7627950"/>
            <a:ext cx="0" cy="26883360"/>
          </a:xfrm>
          <a:prstGeom prst="line">
            <a:avLst/>
          </a:prstGeom>
          <a:noFill/>
          <a:ln w="25400" cap="flat" cmpd="sng" algn="ctr">
            <a:solidFill>
              <a:schemeClr val="tx1"/>
            </a:solidFill>
            <a:prstDash val="dash"/>
            <a:round/>
            <a:headEnd type="oval" w="med" len="med"/>
            <a:tailEnd type="oval" w="med" len="med"/>
          </a:ln>
          <a:effectLst/>
        </p:spPr>
      </p:cxnSp>
      <p:sp>
        <p:nvSpPr>
          <p:cNvPr id="12" name="Content Placeholder 9"/>
          <p:cNvSpPr>
            <a:spLocks noGrp="1"/>
          </p:cNvSpPr>
          <p:nvPr>
            <p:ph sz="quarter" idx="10"/>
          </p:nvPr>
        </p:nvSpPr>
        <p:spPr>
          <a:xfrm>
            <a:off x="1110343" y="7752081"/>
            <a:ext cx="9602107" cy="1735328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6"/>
          </p:nvPr>
        </p:nvSpPr>
        <p:spPr>
          <a:xfrm>
            <a:off x="1045028" y="25798780"/>
            <a:ext cx="9667422" cy="8694420"/>
          </a:xfrm>
          <a:prstGeom prst="rect">
            <a:avLst/>
          </a:prstGeom>
          <a:solidFill>
            <a:schemeClr val="bg2">
              <a:lumMod val="85000"/>
            </a:schemeClr>
          </a:solidFill>
        </p:spPr>
        <p:txBody>
          <a:bodyPr>
            <a:normAutofit/>
          </a:bodyPr>
          <a:lstStyle>
            <a:lvl1pPr marL="0" indent="0" algn="ctr">
              <a:buNone/>
              <a:defRPr/>
            </a:lvl1pPr>
          </a:lstStyle>
          <a:p>
            <a:pPr marL="0" indent="0" algn="ctr">
              <a:buNone/>
            </a:pPr>
            <a:endParaRPr lang="en-US" dirty="0"/>
          </a:p>
        </p:txBody>
      </p:sp>
      <p:sp>
        <p:nvSpPr>
          <p:cNvPr id="14" name="Picture Placeholder 2"/>
          <p:cNvSpPr>
            <a:spLocks noGrp="1"/>
          </p:cNvSpPr>
          <p:nvPr>
            <p:ph type="pic" sz="quarter" idx="17"/>
          </p:nvPr>
        </p:nvSpPr>
        <p:spPr>
          <a:xfrm>
            <a:off x="32983716" y="20051395"/>
            <a:ext cx="9666515" cy="8694420"/>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5" name="Content Placeholder 9"/>
          <p:cNvSpPr>
            <a:spLocks noGrp="1"/>
          </p:cNvSpPr>
          <p:nvPr>
            <p:ph sz="quarter" idx="18"/>
          </p:nvPr>
        </p:nvSpPr>
        <p:spPr>
          <a:xfrm>
            <a:off x="11674473" y="7752081"/>
            <a:ext cx="9422041" cy="2674112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9"/>
          <p:cNvSpPr>
            <a:spLocks noGrp="1"/>
          </p:cNvSpPr>
          <p:nvPr>
            <p:ph sz="quarter" idx="19"/>
          </p:nvPr>
        </p:nvSpPr>
        <p:spPr>
          <a:xfrm>
            <a:off x="22206860" y="7823203"/>
            <a:ext cx="9758109" cy="775208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0"/>
          </p:nvPr>
        </p:nvSpPr>
        <p:spPr>
          <a:xfrm>
            <a:off x="32983716" y="7823203"/>
            <a:ext cx="9666515" cy="1159256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p:cNvSpPr>
            <a:spLocks noGrp="1"/>
          </p:cNvSpPr>
          <p:nvPr>
            <p:ph sz="quarter" idx="21"/>
          </p:nvPr>
        </p:nvSpPr>
        <p:spPr>
          <a:xfrm>
            <a:off x="32853086" y="29318607"/>
            <a:ext cx="9731830" cy="4961235"/>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hart Placeholder 23"/>
          <p:cNvSpPr>
            <a:spLocks noGrp="1"/>
          </p:cNvSpPr>
          <p:nvPr>
            <p:ph type="chart" sz="quarter" idx="22"/>
          </p:nvPr>
        </p:nvSpPr>
        <p:spPr>
          <a:xfrm>
            <a:off x="22272175" y="16560283"/>
            <a:ext cx="9695683" cy="8099160"/>
          </a:xfrm>
          <a:prstGeom prst="rect">
            <a:avLst/>
          </a:prstGeom>
        </p:spPr>
        <p:txBody>
          <a:bodyPr/>
          <a:lstStyle/>
          <a:p>
            <a:endParaRPr lang="en-US" dirty="0"/>
          </a:p>
        </p:txBody>
      </p:sp>
      <p:sp>
        <p:nvSpPr>
          <p:cNvPr id="20" name="Content Placeholder 9"/>
          <p:cNvSpPr>
            <a:spLocks noGrp="1"/>
          </p:cNvSpPr>
          <p:nvPr>
            <p:ph sz="quarter" idx="23"/>
          </p:nvPr>
        </p:nvSpPr>
        <p:spPr>
          <a:xfrm>
            <a:off x="22337486" y="25488847"/>
            <a:ext cx="9593456" cy="8862117"/>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378594"/>
      </p:ext>
    </p:extLst>
  </p:cSld>
  <p:clrMapOvr>
    <a:masterClrMapping/>
  </p:clrMapOvr>
  <p:extLst>
    <p:ext uri="{DCECCB84-F9BA-43D5-87BE-67443E8EF086}">
      <p15:sldGuideLst xmlns:p15="http://schemas.microsoft.com/office/powerpoint/2012/main">
        <p15:guide id="1" orient="horz" pos="235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5529588"/>
            <a:ext cx="22219920" cy="272923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6076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665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044700"/>
            <a:ext cx="946404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044700"/>
            <a:ext cx="2784348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4436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cxnSp>
        <p:nvCxnSpPr>
          <p:cNvPr id="8" name="Straight Connector 7"/>
          <p:cNvCxnSpPr/>
          <p:nvPr userDrawn="1"/>
        </p:nvCxnSpPr>
        <p:spPr bwMode="auto">
          <a:xfrm flipH="1">
            <a:off x="11169062" y="7627950"/>
            <a:ext cx="0" cy="26883360"/>
          </a:xfrm>
          <a:prstGeom prst="line">
            <a:avLst/>
          </a:prstGeom>
          <a:noFill/>
          <a:ln w="25400" cap="flat" cmpd="sng" algn="ctr">
            <a:solidFill>
              <a:schemeClr val="tx1"/>
            </a:solidFill>
            <a:prstDash val="dash"/>
            <a:round/>
            <a:headEnd type="oval" w="med" len="med"/>
            <a:tailEnd type="oval" w="med" len="med"/>
          </a:ln>
          <a:effectLst/>
        </p:spPr>
      </p:cxnSp>
      <p:cxnSp>
        <p:nvCxnSpPr>
          <p:cNvPr id="9" name="Straight Connector 9"/>
          <p:cNvCxnSpPr>
            <a:cxnSpLocks noChangeShapeType="1"/>
          </p:cNvCxnSpPr>
          <p:nvPr userDrawn="1"/>
        </p:nvCxnSpPr>
        <p:spPr bwMode="auto">
          <a:xfrm>
            <a:off x="11307762" y="8178059"/>
            <a:ext cx="914400" cy="1066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0" name="Straight Connector 9"/>
          <p:cNvCxnSpPr/>
          <p:nvPr userDrawn="1"/>
        </p:nvCxnSpPr>
        <p:spPr bwMode="auto">
          <a:xfrm>
            <a:off x="21694793" y="7627950"/>
            <a:ext cx="0" cy="26883360"/>
          </a:xfrm>
          <a:prstGeom prst="line">
            <a:avLst/>
          </a:prstGeom>
          <a:noFill/>
          <a:ln w="25400" cap="flat" cmpd="sng" algn="ctr">
            <a:solidFill>
              <a:schemeClr val="tx1"/>
            </a:solidFill>
            <a:prstDash val="dash"/>
            <a:round/>
            <a:headEnd type="oval" w="med" len="med"/>
            <a:tailEnd type="oval" w="med" len="med"/>
          </a:ln>
          <a:effectLst/>
        </p:spPr>
      </p:cxnSp>
      <p:cxnSp>
        <p:nvCxnSpPr>
          <p:cNvPr id="11" name="Straight Connector 10"/>
          <p:cNvCxnSpPr/>
          <p:nvPr userDrawn="1"/>
        </p:nvCxnSpPr>
        <p:spPr bwMode="auto">
          <a:xfrm>
            <a:off x="32410008" y="7627950"/>
            <a:ext cx="0" cy="26883360"/>
          </a:xfrm>
          <a:prstGeom prst="line">
            <a:avLst/>
          </a:prstGeom>
          <a:noFill/>
          <a:ln w="25400" cap="flat" cmpd="sng" algn="ctr">
            <a:solidFill>
              <a:schemeClr val="tx1"/>
            </a:solidFill>
            <a:prstDash val="dash"/>
            <a:round/>
            <a:headEnd type="oval" w="med" len="med"/>
            <a:tailEnd type="oval" w="med" len="med"/>
          </a:ln>
          <a:effectLst/>
        </p:spPr>
      </p:cxnSp>
      <p:sp>
        <p:nvSpPr>
          <p:cNvPr id="12" name="Content Placeholder 9"/>
          <p:cNvSpPr>
            <a:spLocks noGrp="1"/>
          </p:cNvSpPr>
          <p:nvPr>
            <p:ph sz="quarter" idx="10"/>
          </p:nvPr>
        </p:nvSpPr>
        <p:spPr>
          <a:xfrm>
            <a:off x="1110343" y="7752081"/>
            <a:ext cx="9602107" cy="1735328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6"/>
          </p:nvPr>
        </p:nvSpPr>
        <p:spPr>
          <a:xfrm>
            <a:off x="1045028" y="25798780"/>
            <a:ext cx="9667422" cy="8694420"/>
          </a:xfrm>
          <a:prstGeom prst="rect">
            <a:avLst/>
          </a:prstGeom>
          <a:solidFill>
            <a:schemeClr val="bg2">
              <a:lumMod val="85000"/>
            </a:schemeClr>
          </a:solidFill>
        </p:spPr>
        <p:txBody>
          <a:bodyPr>
            <a:normAutofit/>
          </a:bodyPr>
          <a:lstStyle>
            <a:lvl1pPr marL="0" indent="0" algn="ctr">
              <a:buNone/>
              <a:defRPr/>
            </a:lvl1pPr>
          </a:lstStyle>
          <a:p>
            <a:pPr marL="0" indent="0" algn="ctr">
              <a:buNone/>
            </a:pPr>
            <a:endParaRPr lang="en-US" dirty="0"/>
          </a:p>
        </p:txBody>
      </p:sp>
      <p:sp>
        <p:nvSpPr>
          <p:cNvPr id="14" name="Picture Placeholder 2"/>
          <p:cNvSpPr>
            <a:spLocks noGrp="1"/>
          </p:cNvSpPr>
          <p:nvPr>
            <p:ph type="pic" sz="quarter" idx="17"/>
          </p:nvPr>
        </p:nvSpPr>
        <p:spPr>
          <a:xfrm>
            <a:off x="32983716" y="20051395"/>
            <a:ext cx="9666515" cy="8694420"/>
          </a:xfrm>
          <a:prstGeom prst="rect">
            <a:avLst/>
          </a:prstGeom>
          <a:solidFill>
            <a:schemeClr val="bg2">
              <a:lumMod val="85000"/>
            </a:schemeClr>
          </a:solidFill>
        </p:spPr>
        <p:txBody>
          <a:bodyPr/>
          <a:lstStyle>
            <a:lvl1pPr marL="0" indent="0" algn="ctr">
              <a:buNone/>
              <a:defRPr/>
            </a:lvl1pPr>
          </a:lstStyle>
          <a:p>
            <a:pPr marL="0" indent="0" algn="ctr">
              <a:buNone/>
            </a:pPr>
            <a:endParaRPr lang="en-US" dirty="0"/>
          </a:p>
        </p:txBody>
      </p:sp>
      <p:sp>
        <p:nvSpPr>
          <p:cNvPr id="15" name="Content Placeholder 9"/>
          <p:cNvSpPr>
            <a:spLocks noGrp="1"/>
          </p:cNvSpPr>
          <p:nvPr>
            <p:ph sz="quarter" idx="18"/>
          </p:nvPr>
        </p:nvSpPr>
        <p:spPr>
          <a:xfrm>
            <a:off x="11674473" y="7752081"/>
            <a:ext cx="9422041" cy="2674112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9"/>
          <p:cNvSpPr>
            <a:spLocks noGrp="1"/>
          </p:cNvSpPr>
          <p:nvPr>
            <p:ph sz="quarter" idx="19"/>
          </p:nvPr>
        </p:nvSpPr>
        <p:spPr>
          <a:xfrm>
            <a:off x="22206860" y="7823203"/>
            <a:ext cx="9758109" cy="775208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0"/>
          </p:nvPr>
        </p:nvSpPr>
        <p:spPr>
          <a:xfrm>
            <a:off x="32983716" y="7823203"/>
            <a:ext cx="9666515" cy="11592560"/>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p:cNvSpPr>
            <a:spLocks noGrp="1"/>
          </p:cNvSpPr>
          <p:nvPr>
            <p:ph sz="quarter" idx="21"/>
          </p:nvPr>
        </p:nvSpPr>
        <p:spPr>
          <a:xfrm>
            <a:off x="32853086" y="29318607"/>
            <a:ext cx="9731830" cy="4961235"/>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hart Placeholder 23"/>
          <p:cNvSpPr>
            <a:spLocks noGrp="1"/>
          </p:cNvSpPr>
          <p:nvPr>
            <p:ph type="chart" sz="quarter" idx="22"/>
          </p:nvPr>
        </p:nvSpPr>
        <p:spPr>
          <a:xfrm>
            <a:off x="22272175" y="16560283"/>
            <a:ext cx="9695683" cy="8099160"/>
          </a:xfrm>
          <a:prstGeom prst="rect">
            <a:avLst/>
          </a:prstGeom>
        </p:spPr>
        <p:txBody>
          <a:bodyPr/>
          <a:lstStyle/>
          <a:p>
            <a:endParaRPr lang="en-US" dirty="0"/>
          </a:p>
        </p:txBody>
      </p:sp>
      <p:sp>
        <p:nvSpPr>
          <p:cNvPr id="20" name="Content Placeholder 9"/>
          <p:cNvSpPr>
            <a:spLocks noGrp="1"/>
          </p:cNvSpPr>
          <p:nvPr>
            <p:ph sz="quarter" idx="23"/>
          </p:nvPr>
        </p:nvSpPr>
        <p:spPr>
          <a:xfrm>
            <a:off x="22337486" y="25488847"/>
            <a:ext cx="9593456" cy="8862117"/>
          </a:xfrm>
          <a:prstGeom prst="rect">
            <a:avLst/>
          </a:prstGeom>
        </p:spPr>
        <p:txBody>
          <a:bodyPr/>
          <a:lstStyle>
            <a:lvl1pPr>
              <a:lnSpc>
                <a:spcPts val="4125"/>
              </a:lnSpc>
              <a:spcBef>
                <a:spcPts val="0"/>
              </a:spcBef>
              <a:defRPr sz="2512" baseline="0">
                <a:solidFill>
                  <a:schemeClr val="bg1">
                    <a:lumMod val="50000"/>
                  </a:schemeClr>
                </a:solidFill>
                <a:latin typeface="Arial" charset="0"/>
              </a:defRPr>
            </a:lvl1pPr>
            <a:lvl2pPr>
              <a:lnSpc>
                <a:spcPts val="4125"/>
              </a:lnSpc>
              <a:spcBef>
                <a:spcPts val="0"/>
              </a:spcBef>
              <a:defRPr sz="2512" baseline="0">
                <a:solidFill>
                  <a:schemeClr val="bg1">
                    <a:lumMod val="50000"/>
                  </a:schemeClr>
                </a:solidFill>
                <a:latin typeface="Arial" charset="0"/>
              </a:defRPr>
            </a:lvl2pPr>
            <a:lvl3pPr>
              <a:lnSpc>
                <a:spcPts val="4125"/>
              </a:lnSpc>
              <a:spcBef>
                <a:spcPts val="0"/>
              </a:spcBef>
              <a:defRPr sz="2512" baseline="0">
                <a:solidFill>
                  <a:schemeClr val="bg1">
                    <a:lumMod val="50000"/>
                  </a:schemeClr>
                </a:solidFill>
                <a:latin typeface="Arial" charset="0"/>
              </a:defRPr>
            </a:lvl3pPr>
            <a:lvl4pPr>
              <a:lnSpc>
                <a:spcPts val="4125"/>
              </a:lnSpc>
              <a:spcBef>
                <a:spcPts val="0"/>
              </a:spcBef>
              <a:defRPr sz="2512" baseline="0">
                <a:solidFill>
                  <a:schemeClr val="bg1">
                    <a:lumMod val="50000"/>
                  </a:schemeClr>
                </a:solidFill>
                <a:latin typeface="Arial" charset="0"/>
              </a:defRPr>
            </a:lvl4pPr>
            <a:lvl5pPr marL="2050377" indent="-410075">
              <a:lnSpc>
                <a:spcPts val="4125"/>
              </a:lnSpc>
              <a:spcBef>
                <a:spcPts val="0"/>
              </a:spcBef>
              <a:buClr>
                <a:srgbClr val="245EAC"/>
              </a:buClr>
              <a:buFont typeface="Arial" charset="0"/>
              <a:buChar char="•"/>
              <a:defRPr sz="2512"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4360"/>
      </p:ext>
    </p:extLst>
  </p:cSld>
  <p:clrMapOvr>
    <a:masterClrMapping/>
  </p:clrMapOvr>
  <p:extLst>
    <p:ext uri="{DCECCB84-F9BA-43D5-87BE-67443E8EF086}">
      <p15:sldGuideLst xmlns:p15="http://schemas.microsoft.com/office/powerpoint/2012/main">
        <p15:guide id="1" orient="horz" pos="235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285233"/>
            <a:ext cx="37307520" cy="1337056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0171413"/>
            <a:ext cx="32918400" cy="927226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304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2842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9574541"/>
            <a:ext cx="37856160" cy="1597532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5701001"/>
            <a:ext cx="37856160" cy="840104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250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0223500"/>
            <a:ext cx="1865376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0223500"/>
            <a:ext cx="1865376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361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044708"/>
            <a:ext cx="3785616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9414513"/>
            <a:ext cx="18568032" cy="461390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4028420"/>
            <a:ext cx="1856803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9414513"/>
            <a:ext cx="18659477" cy="461390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4028420"/>
            <a:ext cx="18659477"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1456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829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03024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5529588"/>
            <a:ext cx="22219920" cy="272923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73265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36"/>
          <p:cNvSpPr>
            <a:spLocks noChangeArrowheads="1"/>
          </p:cNvSpPr>
          <p:nvPr userDrawn="1"/>
        </p:nvSpPr>
        <p:spPr bwMode="auto">
          <a:xfrm>
            <a:off x="0" y="0"/>
            <a:ext cx="43891200" cy="64008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3045" b="0" i="0" baseline="0" dirty="0">
              <a:solidFill>
                <a:schemeClr val="tx1"/>
              </a:solidFill>
              <a:latin typeface="Arial" charset="0"/>
              <a:ea typeface="Arial" charset="0"/>
            </a:endParaRPr>
          </a:p>
        </p:txBody>
      </p:sp>
      <p:sp>
        <p:nvSpPr>
          <p:cNvPr id="7" name="Rectangle 6"/>
          <p:cNvSpPr/>
          <p:nvPr userDrawn="1"/>
        </p:nvSpPr>
        <p:spPr>
          <a:xfrm>
            <a:off x="0" y="6134101"/>
            <a:ext cx="43891200" cy="3093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15"/>
          </a:p>
        </p:txBody>
      </p:sp>
      <p:pic>
        <p:nvPicPr>
          <p:cNvPr id="9" name="Picture 8"/>
          <p:cNvPicPr>
            <a:picLocks noChangeAspect="1"/>
          </p:cNvPicPr>
          <p:nvPr userDrawn="1"/>
        </p:nvPicPr>
        <p:blipFill rotWithShape="1">
          <a:blip r:embed="rId3">
            <a:alphaModFix amt="41000"/>
            <a:extLst>
              <a:ext uri="{28A0092B-C50C-407E-A947-70E740481C1C}">
                <a14:useLocalDpi xmlns:a14="http://schemas.microsoft.com/office/drawing/2010/main" val="0"/>
              </a:ext>
            </a:extLst>
          </a:blip>
          <a:srcRect t="4395" b="40121"/>
          <a:stretch/>
        </p:blipFill>
        <p:spPr>
          <a:xfrm>
            <a:off x="30707641" y="0"/>
            <a:ext cx="10936601" cy="6133119"/>
          </a:xfrm>
          <a:prstGeom prst="rect">
            <a:avLst/>
          </a:prstGeom>
        </p:spPr>
      </p:pic>
      <p:sp>
        <p:nvSpPr>
          <p:cNvPr id="10" name="Rectangle 36"/>
          <p:cNvSpPr>
            <a:spLocks noChangeArrowheads="1"/>
          </p:cNvSpPr>
          <p:nvPr userDrawn="1"/>
        </p:nvSpPr>
        <p:spPr bwMode="auto">
          <a:xfrm>
            <a:off x="0" y="35477941"/>
            <a:ext cx="43891200" cy="2926861"/>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3045" b="0" i="0" baseline="0" dirty="0">
              <a:solidFill>
                <a:schemeClr val="tx1"/>
              </a:solidFill>
              <a:latin typeface="Arial" charset="0"/>
              <a:ea typeface="Arial"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58227" y="36347206"/>
            <a:ext cx="15916579" cy="1176329"/>
          </a:xfrm>
          <a:prstGeom prst="rect">
            <a:avLst/>
          </a:prstGeom>
        </p:spPr>
      </p:pic>
      <p:cxnSp>
        <p:nvCxnSpPr>
          <p:cNvPr id="12" name="Straight Connector 11"/>
          <p:cNvCxnSpPr/>
          <p:nvPr userDrawn="1"/>
        </p:nvCxnSpPr>
        <p:spPr>
          <a:xfrm>
            <a:off x="31543262" y="35977040"/>
            <a:ext cx="0" cy="1852864"/>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820151" rtl="0" eaLnBrk="1" latinLnBrk="0" hangingPunct="1">
        <a:lnSpc>
          <a:spcPct val="90000"/>
        </a:lnSpc>
        <a:spcBef>
          <a:spcPct val="0"/>
        </a:spcBef>
        <a:buNone/>
        <a:defRPr sz="3946" kern="1200">
          <a:solidFill>
            <a:schemeClr val="tx1"/>
          </a:solidFill>
          <a:latin typeface="+mj-lt"/>
          <a:ea typeface="+mj-ea"/>
          <a:cs typeface="+mj-cs"/>
        </a:defRPr>
      </a:lvl1pPr>
    </p:titleStyle>
    <p:bodyStyle>
      <a:lvl1pPr marL="205038" indent="-205038" algn="l" defTabSz="820151" rtl="0" eaLnBrk="1" latinLnBrk="0" hangingPunct="1">
        <a:lnSpc>
          <a:spcPct val="90000"/>
        </a:lnSpc>
        <a:spcBef>
          <a:spcPts val="897"/>
        </a:spcBef>
        <a:buFont typeface="Arial"/>
        <a:buChar char="•"/>
        <a:defRPr sz="2512" kern="1200">
          <a:solidFill>
            <a:schemeClr val="tx1"/>
          </a:solidFill>
          <a:latin typeface="+mn-lt"/>
          <a:ea typeface="+mn-ea"/>
          <a:cs typeface="+mn-cs"/>
        </a:defRPr>
      </a:lvl1pPr>
      <a:lvl2pPr marL="615113" indent="-205038" algn="l" defTabSz="820151" rtl="0" eaLnBrk="1" latinLnBrk="0" hangingPunct="1">
        <a:lnSpc>
          <a:spcPct val="90000"/>
        </a:lnSpc>
        <a:spcBef>
          <a:spcPts val="448"/>
        </a:spcBef>
        <a:buFont typeface="Arial"/>
        <a:buChar char="•"/>
        <a:defRPr sz="2154" kern="1200">
          <a:solidFill>
            <a:schemeClr val="tx1"/>
          </a:solidFill>
          <a:latin typeface="+mn-lt"/>
          <a:ea typeface="+mn-ea"/>
          <a:cs typeface="+mn-cs"/>
        </a:defRPr>
      </a:lvl2pPr>
      <a:lvl3pPr marL="1025190" indent="-205038" algn="l" defTabSz="820151" rtl="0" eaLnBrk="1" latinLnBrk="0" hangingPunct="1">
        <a:lnSpc>
          <a:spcPct val="90000"/>
        </a:lnSpc>
        <a:spcBef>
          <a:spcPts val="448"/>
        </a:spcBef>
        <a:buFont typeface="Arial"/>
        <a:buChar char="•"/>
        <a:defRPr sz="1793" kern="1200">
          <a:solidFill>
            <a:schemeClr val="tx1"/>
          </a:solidFill>
          <a:latin typeface="+mn-lt"/>
          <a:ea typeface="+mn-ea"/>
          <a:cs typeface="+mn-cs"/>
        </a:defRPr>
      </a:lvl3pPr>
      <a:lvl4pPr marL="1435265"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4pPr>
      <a:lvl5pPr marL="1845340"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5pPr>
      <a:lvl6pPr marL="2255415"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6pPr>
      <a:lvl7pPr marL="2665491"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7pPr>
      <a:lvl8pPr marL="3075567"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8pPr>
      <a:lvl9pPr marL="3485642" indent="-205038" algn="l" defTabSz="820151" rtl="0" eaLnBrk="1" latinLnBrk="0" hangingPunct="1">
        <a:lnSpc>
          <a:spcPct val="90000"/>
        </a:lnSpc>
        <a:spcBef>
          <a:spcPts val="448"/>
        </a:spcBef>
        <a:buFont typeface="Arial"/>
        <a:buChar char="•"/>
        <a:defRPr sz="1615" kern="1200">
          <a:solidFill>
            <a:schemeClr val="tx1"/>
          </a:solidFill>
          <a:latin typeface="+mn-lt"/>
          <a:ea typeface="+mn-ea"/>
          <a:cs typeface="+mn-cs"/>
        </a:defRPr>
      </a:lvl9pPr>
    </p:bodyStyle>
    <p:otherStyle>
      <a:defPPr>
        <a:defRPr lang="en-US"/>
      </a:defPPr>
      <a:lvl1pPr marL="0" algn="l" defTabSz="820151" rtl="0" eaLnBrk="1" latinLnBrk="0" hangingPunct="1">
        <a:defRPr sz="1615" kern="1200">
          <a:solidFill>
            <a:schemeClr val="tx1"/>
          </a:solidFill>
          <a:latin typeface="+mn-lt"/>
          <a:ea typeface="+mn-ea"/>
          <a:cs typeface="+mn-cs"/>
        </a:defRPr>
      </a:lvl1pPr>
      <a:lvl2pPr marL="410075" algn="l" defTabSz="820151" rtl="0" eaLnBrk="1" latinLnBrk="0" hangingPunct="1">
        <a:defRPr sz="1615" kern="1200">
          <a:solidFill>
            <a:schemeClr val="tx1"/>
          </a:solidFill>
          <a:latin typeface="+mn-lt"/>
          <a:ea typeface="+mn-ea"/>
          <a:cs typeface="+mn-cs"/>
        </a:defRPr>
      </a:lvl2pPr>
      <a:lvl3pPr marL="820151" algn="l" defTabSz="820151" rtl="0" eaLnBrk="1" latinLnBrk="0" hangingPunct="1">
        <a:defRPr sz="1615" kern="1200">
          <a:solidFill>
            <a:schemeClr val="tx1"/>
          </a:solidFill>
          <a:latin typeface="+mn-lt"/>
          <a:ea typeface="+mn-ea"/>
          <a:cs typeface="+mn-cs"/>
        </a:defRPr>
      </a:lvl3pPr>
      <a:lvl4pPr marL="1230226" algn="l" defTabSz="820151" rtl="0" eaLnBrk="1" latinLnBrk="0" hangingPunct="1">
        <a:defRPr sz="1615" kern="1200">
          <a:solidFill>
            <a:schemeClr val="tx1"/>
          </a:solidFill>
          <a:latin typeface="+mn-lt"/>
          <a:ea typeface="+mn-ea"/>
          <a:cs typeface="+mn-cs"/>
        </a:defRPr>
      </a:lvl4pPr>
      <a:lvl5pPr marL="1640302" algn="l" defTabSz="820151" rtl="0" eaLnBrk="1" latinLnBrk="0" hangingPunct="1">
        <a:defRPr sz="1615" kern="1200">
          <a:solidFill>
            <a:schemeClr val="tx1"/>
          </a:solidFill>
          <a:latin typeface="+mn-lt"/>
          <a:ea typeface="+mn-ea"/>
          <a:cs typeface="+mn-cs"/>
        </a:defRPr>
      </a:lvl5pPr>
      <a:lvl6pPr marL="2050377" algn="l" defTabSz="820151" rtl="0" eaLnBrk="1" latinLnBrk="0" hangingPunct="1">
        <a:defRPr sz="1615" kern="1200">
          <a:solidFill>
            <a:schemeClr val="tx1"/>
          </a:solidFill>
          <a:latin typeface="+mn-lt"/>
          <a:ea typeface="+mn-ea"/>
          <a:cs typeface="+mn-cs"/>
        </a:defRPr>
      </a:lvl6pPr>
      <a:lvl7pPr marL="2460452" algn="l" defTabSz="820151" rtl="0" eaLnBrk="1" latinLnBrk="0" hangingPunct="1">
        <a:defRPr sz="1615" kern="1200">
          <a:solidFill>
            <a:schemeClr val="tx1"/>
          </a:solidFill>
          <a:latin typeface="+mn-lt"/>
          <a:ea typeface="+mn-ea"/>
          <a:cs typeface="+mn-cs"/>
        </a:defRPr>
      </a:lvl7pPr>
      <a:lvl8pPr marL="2870529" algn="l" defTabSz="820151" rtl="0" eaLnBrk="1" latinLnBrk="0" hangingPunct="1">
        <a:defRPr sz="1615" kern="1200">
          <a:solidFill>
            <a:schemeClr val="tx1"/>
          </a:solidFill>
          <a:latin typeface="+mn-lt"/>
          <a:ea typeface="+mn-ea"/>
          <a:cs typeface="+mn-cs"/>
        </a:defRPr>
      </a:lvl8pPr>
      <a:lvl9pPr marL="3280603" algn="l" defTabSz="820151" rtl="0" eaLnBrk="1" latinLnBrk="0" hangingPunct="1">
        <a:defRPr sz="16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044708"/>
            <a:ext cx="3785616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0223500"/>
            <a:ext cx="3785616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5595568"/>
            <a:ext cx="9875520" cy="20447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7/1/2019</a:t>
            </a:fld>
            <a:endParaRPr lang="en-US" dirty="0"/>
          </a:p>
        </p:txBody>
      </p:sp>
      <p:sp>
        <p:nvSpPr>
          <p:cNvPr id="5" name="Footer Placeholder 4"/>
          <p:cNvSpPr>
            <a:spLocks noGrp="1"/>
          </p:cNvSpPr>
          <p:nvPr>
            <p:ph type="ftr" sz="quarter" idx="3"/>
          </p:nvPr>
        </p:nvSpPr>
        <p:spPr>
          <a:xfrm>
            <a:off x="14538960" y="35595568"/>
            <a:ext cx="14813280" cy="20447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5595568"/>
            <a:ext cx="9875520" cy="20447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
        <p:nvSpPr>
          <p:cNvPr id="7" name="Rectangle 36"/>
          <p:cNvSpPr>
            <a:spLocks noChangeArrowheads="1"/>
          </p:cNvSpPr>
          <p:nvPr userDrawn="1"/>
        </p:nvSpPr>
        <p:spPr bwMode="auto">
          <a:xfrm>
            <a:off x="0" y="0"/>
            <a:ext cx="43891200" cy="64008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3045" b="0" i="0" baseline="0" dirty="0">
              <a:solidFill>
                <a:schemeClr val="tx1"/>
              </a:solidFill>
              <a:latin typeface="Arial" charset="0"/>
              <a:ea typeface="Arial" charset="0"/>
            </a:endParaRPr>
          </a:p>
        </p:txBody>
      </p:sp>
      <p:sp>
        <p:nvSpPr>
          <p:cNvPr id="8" name="Rectangle 7"/>
          <p:cNvSpPr/>
          <p:nvPr userDrawn="1"/>
        </p:nvSpPr>
        <p:spPr>
          <a:xfrm>
            <a:off x="0" y="6134101"/>
            <a:ext cx="43891200" cy="3093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15"/>
          </a:p>
        </p:txBody>
      </p:sp>
      <p:pic>
        <p:nvPicPr>
          <p:cNvPr id="9" name="Picture 8"/>
          <p:cNvPicPr>
            <a:picLocks noChangeAspect="1"/>
          </p:cNvPicPr>
          <p:nvPr userDrawn="1"/>
        </p:nvPicPr>
        <p:blipFill rotWithShape="1">
          <a:blip r:embed="rId14">
            <a:alphaModFix amt="41000"/>
            <a:extLst>
              <a:ext uri="{28A0092B-C50C-407E-A947-70E740481C1C}">
                <a14:useLocalDpi xmlns:a14="http://schemas.microsoft.com/office/drawing/2010/main" val="0"/>
              </a:ext>
            </a:extLst>
          </a:blip>
          <a:srcRect t="4395" b="40121"/>
          <a:stretch/>
        </p:blipFill>
        <p:spPr>
          <a:xfrm>
            <a:off x="30707641" y="0"/>
            <a:ext cx="10936601" cy="6133119"/>
          </a:xfrm>
          <a:prstGeom prst="rect">
            <a:avLst/>
          </a:prstGeom>
        </p:spPr>
      </p:pic>
      <p:sp>
        <p:nvSpPr>
          <p:cNvPr id="10" name="Rectangle 36"/>
          <p:cNvSpPr>
            <a:spLocks noChangeArrowheads="1"/>
          </p:cNvSpPr>
          <p:nvPr userDrawn="1"/>
        </p:nvSpPr>
        <p:spPr bwMode="auto">
          <a:xfrm>
            <a:off x="0" y="35477941"/>
            <a:ext cx="43891200" cy="2926861"/>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3045" b="0" i="0" baseline="0" dirty="0">
              <a:solidFill>
                <a:schemeClr val="tx1"/>
              </a:solidFill>
              <a:latin typeface="Arial" charset="0"/>
              <a:ea typeface="Arial" charset="0"/>
            </a:endParaRPr>
          </a:p>
        </p:txBody>
      </p:sp>
      <p:pic>
        <p:nvPicPr>
          <p:cNvPr id="11" name="Picture 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258227" y="36347206"/>
            <a:ext cx="15916579" cy="1176329"/>
          </a:xfrm>
          <a:prstGeom prst="rect">
            <a:avLst/>
          </a:prstGeom>
        </p:spPr>
      </p:pic>
      <p:cxnSp>
        <p:nvCxnSpPr>
          <p:cNvPr id="12" name="Straight Connector 11"/>
          <p:cNvCxnSpPr/>
          <p:nvPr userDrawn="1"/>
        </p:nvCxnSpPr>
        <p:spPr>
          <a:xfrm>
            <a:off x="31543262" y="35977040"/>
            <a:ext cx="0" cy="1852864"/>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542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chart" Target="../charts/chart1.xml"/><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chart" Target="../charts/chart3.xml"/><Relationship Id="rId10" Type="http://schemas.openxmlformats.org/officeDocument/2006/relationships/image" Target="../media/image8.png"/><Relationship Id="rId4" Type="http://schemas.openxmlformats.org/officeDocument/2006/relationships/chart" Target="../charts/chart2.xml"/><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E1F4CD"/>
        </a:solidFill>
        <a:effectLst/>
      </p:bgPr>
    </p:bg>
    <p:spTree>
      <p:nvGrpSpPr>
        <p:cNvPr id="1" name=""/>
        <p:cNvGrpSpPr/>
        <p:nvPr/>
      </p:nvGrpSpPr>
      <p:grpSpPr>
        <a:xfrm>
          <a:off x="0" y="0"/>
          <a:ext cx="0" cy="0"/>
          <a:chOff x="0" y="0"/>
          <a:chExt cx="0" cy="0"/>
        </a:xfrm>
      </p:grpSpPr>
      <p:sp>
        <p:nvSpPr>
          <p:cNvPr id="4" name="Rectangle 5"/>
          <p:cNvSpPr>
            <a:spLocks noChangeArrowheads="1"/>
          </p:cNvSpPr>
          <p:nvPr/>
        </p:nvSpPr>
        <p:spPr bwMode="auto">
          <a:xfrm>
            <a:off x="3130860" y="282326"/>
            <a:ext cx="37882005" cy="155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34" tIns="40910" rIns="81834" bIns="40910">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ctr">
              <a:defRPr/>
            </a:pPr>
            <a:r>
              <a:rPr lang="en-US" altLang="en-US" sz="9600" b="1" dirty="0">
                <a:latin typeface="+mn-lt"/>
                <a:ea typeface="Arial" charset="0"/>
              </a:rPr>
              <a:t>Effects of Freeze-Thaw Cycles and Moisture Content on Soil Crust Strength</a:t>
            </a:r>
          </a:p>
        </p:txBody>
      </p:sp>
      <p:sp>
        <p:nvSpPr>
          <p:cNvPr id="5" name="TextBox 1"/>
          <p:cNvSpPr txBox="1">
            <a:spLocks noChangeArrowheads="1"/>
          </p:cNvSpPr>
          <p:nvPr/>
        </p:nvSpPr>
        <p:spPr bwMode="auto">
          <a:xfrm>
            <a:off x="2852814" y="8058541"/>
            <a:ext cx="8816102" cy="49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endParaRPr lang="en-US" altLang="en-US" sz="2601" dirty="0">
              <a:latin typeface="Arial" charset="0"/>
              <a:ea typeface="Arial" charset="0"/>
            </a:endParaRPr>
          </a:p>
        </p:txBody>
      </p:sp>
      <p:sp>
        <p:nvSpPr>
          <p:cNvPr id="7" name="Rectangle 6"/>
          <p:cNvSpPr/>
          <p:nvPr/>
        </p:nvSpPr>
        <p:spPr>
          <a:xfrm>
            <a:off x="0" y="4359526"/>
            <a:ext cx="43891200" cy="385102"/>
          </a:xfrm>
          <a:prstGeom prst="rect">
            <a:avLst/>
          </a:prstGeom>
          <a:solidFill>
            <a:srgbClr val="FD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5"/>
          <p:cNvSpPr>
            <a:spLocks noChangeArrowheads="1"/>
          </p:cNvSpPr>
          <p:nvPr/>
        </p:nvSpPr>
        <p:spPr bwMode="auto">
          <a:xfrm>
            <a:off x="3343275" y="1786926"/>
            <a:ext cx="26923092" cy="92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834" tIns="40910" rIns="81834" bIns="40910">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spcBef>
                <a:spcPts val="539"/>
              </a:spcBef>
              <a:spcAft>
                <a:spcPts val="1615"/>
              </a:spcAft>
              <a:defRPr/>
            </a:pPr>
            <a:r>
              <a:rPr lang="en-US" altLang="en-US" sz="5500" dirty="0">
                <a:latin typeface="+mn-lt"/>
                <a:ea typeface="Arial" charset="0"/>
              </a:rPr>
              <a:t>Samir Youseftaha</a:t>
            </a:r>
            <a:r>
              <a:rPr lang="en-US" altLang="en-US" sz="5500" baseline="30000" dirty="0">
                <a:latin typeface="+mn-lt"/>
                <a:ea typeface="Arial" charset="0"/>
              </a:rPr>
              <a:t>1</a:t>
            </a:r>
            <a:r>
              <a:rPr lang="en-US" altLang="en-US" sz="5500" dirty="0">
                <a:latin typeface="+mn-lt"/>
                <a:ea typeface="Arial" charset="0"/>
              </a:rPr>
              <a:t>, Chi-Hua Huang</a:t>
            </a:r>
            <a:r>
              <a:rPr lang="en-US" altLang="en-US" sz="5500" baseline="30000" dirty="0">
                <a:latin typeface="+mn-lt"/>
                <a:ea typeface="Arial" charset="0"/>
              </a:rPr>
              <a:t>2</a:t>
            </a:r>
            <a:r>
              <a:rPr lang="en-US" altLang="en-US" sz="5500" dirty="0">
                <a:latin typeface="+mn-lt"/>
                <a:ea typeface="Arial" charset="0"/>
              </a:rPr>
              <a:t>, Laura Sanders</a:t>
            </a:r>
            <a:r>
              <a:rPr lang="en-US" altLang="en-US" sz="5500" baseline="30000" dirty="0">
                <a:latin typeface="+mn-lt"/>
                <a:ea typeface="Arial" charset="0"/>
              </a:rPr>
              <a:t>1</a:t>
            </a:r>
            <a:r>
              <a:rPr lang="en-US" altLang="en-US" sz="5500" dirty="0">
                <a:latin typeface="+mn-lt"/>
                <a:ea typeface="Arial" charset="0"/>
              </a:rPr>
              <a:t>, Jean Hemzacek</a:t>
            </a:r>
            <a:r>
              <a:rPr lang="en-US" altLang="en-US" sz="5500" baseline="30000" dirty="0">
                <a:latin typeface="+mn-lt"/>
                <a:ea typeface="Arial" charset="0"/>
              </a:rPr>
              <a:t>1</a:t>
            </a:r>
            <a:r>
              <a:rPr lang="en-US" altLang="en-US" sz="5500" dirty="0">
                <a:latin typeface="+mn-lt"/>
                <a:ea typeface="Arial" charset="0"/>
              </a:rPr>
              <a:t>, &amp; Kenneth Voglesonger</a:t>
            </a:r>
            <a:r>
              <a:rPr lang="en-US" altLang="en-US" sz="5500" baseline="30000" dirty="0">
                <a:latin typeface="+mn-lt"/>
                <a:ea typeface="Arial" charset="0"/>
              </a:rPr>
              <a:t>1</a:t>
            </a:r>
          </a:p>
        </p:txBody>
      </p:sp>
      <p:grpSp>
        <p:nvGrpSpPr>
          <p:cNvPr id="11" name="Group 10"/>
          <p:cNvGrpSpPr/>
          <p:nvPr/>
        </p:nvGrpSpPr>
        <p:grpSpPr>
          <a:xfrm>
            <a:off x="756394" y="5200108"/>
            <a:ext cx="42334248" cy="4893339"/>
            <a:chOff x="618079" y="6108757"/>
            <a:chExt cx="42749975" cy="4759781"/>
          </a:xfrm>
        </p:grpSpPr>
        <p:sp>
          <p:nvSpPr>
            <p:cNvPr id="92" name="TextBox 3"/>
            <p:cNvSpPr txBox="1">
              <a:spLocks noChangeArrowheads="1"/>
            </p:cNvSpPr>
            <p:nvPr/>
          </p:nvSpPr>
          <p:spPr bwMode="auto">
            <a:xfrm>
              <a:off x="618079" y="7236775"/>
              <a:ext cx="42747633" cy="3631763"/>
            </a:xfrm>
            <a:prstGeom prst="rect">
              <a:avLst/>
            </a:prstGeom>
            <a:solidFill>
              <a:srgbClr val="F2DCFC"/>
            </a:solidFill>
            <a:ln>
              <a:noFill/>
            </a:ln>
            <a:effectLst/>
          </p:spPr>
          <p:txBody>
            <a:bodyPr wrap="square" lIns="274320" tIns="91440" rIns="274320" bIns="91440">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altLang="en-US" sz="3200" dirty="0">
                  <a:latin typeface="+mn-lt"/>
                  <a:ea typeface="Arial" charset="0"/>
                </a:rPr>
                <a:t>The repeated freeze-thaw cycle is known to cause the breakdown of soil aggregates. Experiments that study this effect generally subject soil samples to abrasion in wind tunnels, a laborious process. This study employed a simplified abrasion technique, by impinging sand particles using a sand blaster, and measuring the mass of detached soil. Strength variability was then quantified under a range of simulated over-winter conditions. In this study, two freeze-thaw experiments were conducted. The first used pre-formed crust samples that were periodically wet and dried, and the second used bulk soils that remained at constant saturation. A laboratory rainfall simulator was used to form a surface seal on 104 samples of </a:t>
              </a:r>
              <a:r>
                <a:rPr lang="en-US" altLang="en-US" sz="3200" dirty="0" err="1">
                  <a:latin typeface="+mn-lt"/>
                  <a:ea typeface="Arial" charset="0"/>
                </a:rPr>
                <a:t>Mollisol</a:t>
              </a:r>
              <a:r>
                <a:rPr lang="en-US" altLang="en-US" sz="3200" dirty="0">
                  <a:latin typeface="+mn-lt"/>
                  <a:ea typeface="Arial" charset="0"/>
                </a:rPr>
                <a:t>-type soils from northwestern Indiana. After a period of air-drying, abrasive sand blasting was conducted to simulate the process of wind erosion. Preliminary data suggest a number of general trends. The mass loss from pre-formed crusts was greater than that from bulk soils, indicating that periodic soil wetting and drying is the greatest contributor to crust friability. Greater time spent in processing cycles is also linked with increased mass loss. For pre-formed crusts, freeze-thaw increased soil removal rates at shorter abrading durations. For bulk soils, greater water content contributes to greater soil crust strength. This assessment helped to confirm assumptions about strength variability. It provided measured insights and methodologies for further inquiry into the studies of wind erosion and freeze-thaw cycles. These procedures should be used to examine different soils and explore the effects of amendments like gypsum and limestone.</a:t>
              </a:r>
            </a:p>
          </p:txBody>
        </p:sp>
        <p:sp>
          <p:nvSpPr>
            <p:cNvPr id="105" name="Rectangle 5">
              <a:extLst>
                <a:ext uri="{FF2B5EF4-FFF2-40B4-BE49-F238E27FC236}">
                  <a16:creationId xmlns:a16="http://schemas.microsoft.com/office/drawing/2014/main" id="{620C51D2-3423-4C6C-A077-34B27F321D2D}"/>
                </a:ext>
              </a:extLst>
            </p:cNvPr>
            <p:cNvSpPr>
              <a:spLocks noChangeArrowheads="1"/>
            </p:cNvSpPr>
            <p:nvPr/>
          </p:nvSpPr>
          <p:spPr bwMode="auto">
            <a:xfrm>
              <a:off x="620422" y="6108757"/>
              <a:ext cx="42747632"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Abstract</a:t>
              </a:r>
            </a:p>
          </p:txBody>
        </p:sp>
      </p:grpSp>
      <p:grpSp>
        <p:nvGrpSpPr>
          <p:cNvPr id="3" name="Group 2"/>
          <p:cNvGrpSpPr/>
          <p:nvPr/>
        </p:nvGrpSpPr>
        <p:grpSpPr>
          <a:xfrm>
            <a:off x="35872642" y="2291770"/>
            <a:ext cx="7047590" cy="1282046"/>
            <a:chOff x="35872642" y="2291770"/>
            <a:chExt cx="7047590" cy="1282046"/>
          </a:xfrm>
        </p:grpSpPr>
        <p:sp>
          <p:nvSpPr>
            <p:cNvPr id="124" name="Rectangle 123"/>
            <p:cNvSpPr/>
            <p:nvPr/>
          </p:nvSpPr>
          <p:spPr>
            <a:xfrm>
              <a:off x="35872642" y="2291770"/>
              <a:ext cx="7047590" cy="1282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https://www.neiu.edu/brand/sites/neiu.edu.brand/files/documents/rllenon/neiu_wordmark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6430" y="2341284"/>
              <a:ext cx="6951465" cy="11652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1000C2A2-4486-4687-A435-879B0FC8A1A6}"/>
              </a:ext>
            </a:extLst>
          </p:cNvPr>
          <p:cNvGrpSpPr/>
          <p:nvPr/>
        </p:nvGrpSpPr>
        <p:grpSpPr>
          <a:xfrm>
            <a:off x="805199" y="23837494"/>
            <a:ext cx="13187997" cy="14061162"/>
            <a:chOff x="873419" y="22355181"/>
            <a:chExt cx="13187997" cy="14061162"/>
          </a:xfrm>
        </p:grpSpPr>
        <p:sp>
          <p:nvSpPr>
            <p:cNvPr id="94" name="Rectangle 93"/>
            <p:cNvSpPr/>
            <p:nvPr/>
          </p:nvSpPr>
          <p:spPr>
            <a:xfrm>
              <a:off x="873419" y="23457067"/>
              <a:ext cx="6593999" cy="12959276"/>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br>
                <a:rPr lang="en-US" sz="1600" b="1" dirty="0">
                  <a:solidFill>
                    <a:schemeClr val="tx1"/>
                  </a:solidFill>
                </a:rPr>
              </a:br>
              <a:r>
                <a:rPr lang="en-US" sz="3200" b="1" dirty="0">
                  <a:solidFill>
                    <a:schemeClr val="tx1"/>
                  </a:solidFill>
                </a:rPr>
                <a:t>Experiment 1</a:t>
              </a:r>
              <a:r>
                <a:rPr lang="en-US" sz="3200" dirty="0">
                  <a:solidFill>
                    <a:schemeClr val="tx1"/>
                  </a:solidFill>
                </a:rPr>
                <a:t>:</a:t>
              </a:r>
            </a:p>
            <a:p>
              <a:pPr marL="514350" lvl="0" indent="-514350">
                <a:buFont typeface="+mj-lt"/>
                <a:buAutoNum type="arabicPeriod"/>
              </a:pPr>
              <a:r>
                <a:rPr lang="en-US" sz="3200" dirty="0">
                  <a:solidFill>
                    <a:schemeClr val="tx1"/>
                  </a:solidFill>
                </a:rPr>
                <a:t>Construct rings</a:t>
              </a:r>
              <a:br>
                <a:rPr lang="en-US" sz="3200" dirty="0">
                  <a:solidFill>
                    <a:schemeClr val="tx1"/>
                  </a:solidFill>
                </a:rPr>
              </a:br>
              <a:r>
                <a:rPr lang="en-US" sz="3200" dirty="0">
                  <a:solidFill>
                    <a:schemeClr val="tx1"/>
                  </a:solidFill>
                </a:rPr>
                <a:t>(PVC tube, geofabric, &amp; ziptie)</a:t>
              </a:r>
            </a:p>
            <a:p>
              <a:pPr marL="514350" lvl="0" indent="-514350">
                <a:buFont typeface="+mj-lt"/>
                <a:buAutoNum type="arabicPeriod"/>
              </a:pPr>
              <a:r>
                <a:rPr lang="en-US" sz="3200" dirty="0">
                  <a:solidFill>
                    <a:schemeClr val="tx1"/>
                  </a:solidFill>
                </a:rPr>
                <a:t>Fill 24 rings with soil</a:t>
              </a:r>
            </a:p>
            <a:p>
              <a:pPr marL="514350" lvl="0" indent="-514350">
                <a:buFont typeface="+mj-lt"/>
                <a:buAutoNum type="arabicPeriod"/>
              </a:pPr>
              <a:r>
                <a:rPr lang="en-US" sz="3200" dirty="0">
                  <a:solidFill>
                    <a:schemeClr val="tx1"/>
                  </a:solidFill>
                </a:rPr>
                <a:t>Weekly Cycles: 1, 2, &amp; 4-week sets</a:t>
              </a:r>
            </a:p>
            <a:p>
              <a:pPr marL="514350" lvl="0" indent="-514350">
                <a:buFont typeface="+mj-lt"/>
                <a:buAutoNum type="arabicPeriod"/>
              </a:pPr>
              <a:r>
                <a:rPr lang="en-US" sz="3200" dirty="0">
                  <a:solidFill>
                    <a:schemeClr val="tx1"/>
                  </a:solidFill>
                </a:rPr>
                <a:t>Freeze-Thaw Samples:</a:t>
              </a:r>
            </a:p>
            <a:p>
              <a:pPr marL="1188720" lvl="2" indent="-514350">
                <a:buFont typeface="+mj-lt"/>
                <a:buAutoNum type="alphaLcPeriod"/>
              </a:pPr>
              <a:r>
                <a:rPr lang="en-US" sz="3200" dirty="0">
                  <a:solidFill>
                    <a:schemeClr val="tx1"/>
                  </a:solidFill>
                </a:rPr>
                <a:t>Rain simulator, 30 minutes</a:t>
              </a:r>
            </a:p>
            <a:p>
              <a:pPr marL="1188720" lvl="2" indent="-514350">
                <a:buFont typeface="+mj-lt"/>
                <a:buAutoNum type="alphaLcPeriod"/>
              </a:pPr>
              <a:r>
                <a:rPr lang="en-US" sz="3200" dirty="0">
                  <a:solidFill>
                    <a:schemeClr val="tx1"/>
                  </a:solidFill>
                </a:rPr>
                <a:t>Dry overnight</a:t>
              </a:r>
            </a:p>
            <a:p>
              <a:pPr marL="1188720" lvl="2" indent="-514350">
                <a:buFont typeface="+mj-lt"/>
                <a:buAutoNum type="alphaLcPeriod"/>
              </a:pPr>
              <a:r>
                <a:rPr lang="en-US" sz="3200" dirty="0">
                  <a:solidFill>
                    <a:schemeClr val="tx1"/>
                  </a:solidFill>
                </a:rPr>
                <a:t>Freeze for 3 days (-16°C)</a:t>
              </a:r>
            </a:p>
            <a:p>
              <a:pPr marL="1188720" lvl="2" indent="-514350">
                <a:buFont typeface="+mj-lt"/>
                <a:buAutoNum type="alphaLcPeriod"/>
              </a:pPr>
              <a:r>
                <a:rPr lang="en-US" sz="3200" dirty="0">
                  <a:solidFill>
                    <a:schemeClr val="tx1"/>
                  </a:solidFill>
                </a:rPr>
                <a:t>Thaw for 3 days (3°C)</a:t>
              </a:r>
            </a:p>
            <a:p>
              <a:pPr marL="1188720" lvl="2" indent="-514350">
                <a:buFont typeface="+mj-lt"/>
                <a:buAutoNum type="alphaLcPeriod"/>
              </a:pPr>
              <a:r>
                <a:rPr lang="en-US" sz="3200" dirty="0">
                  <a:solidFill>
                    <a:schemeClr val="tx1"/>
                  </a:solidFill>
                </a:rPr>
                <a:t>Air-dry for 6 days (22°C)</a:t>
              </a:r>
            </a:p>
            <a:p>
              <a:pPr marL="1188720" lvl="2" indent="-514350">
                <a:buFont typeface="+mj-lt"/>
                <a:buAutoNum type="alphaLcPeriod"/>
              </a:pPr>
              <a:r>
                <a:rPr lang="en-US" sz="3200" dirty="0">
                  <a:solidFill>
                    <a:schemeClr val="tx1"/>
                  </a:solidFill>
                </a:rPr>
                <a:t>Repeat for assigned # of cycles</a:t>
              </a:r>
            </a:p>
            <a:p>
              <a:pPr indent="-512064">
                <a:buFont typeface="+mj-lt"/>
                <a:buAutoNum type="arabicPeriod"/>
              </a:pPr>
              <a:r>
                <a:rPr lang="en-US" sz="3200" dirty="0">
                  <a:solidFill>
                    <a:schemeClr val="tx1"/>
                  </a:solidFill>
                </a:rPr>
                <a:t>Control Samples:</a:t>
              </a:r>
            </a:p>
            <a:p>
              <a:pPr marL="1188720" lvl="2" indent="-514350">
                <a:buFont typeface="+mj-lt"/>
                <a:buAutoNum type="alphaLcPeriod"/>
              </a:pPr>
              <a:r>
                <a:rPr lang="en-US" sz="3200" dirty="0">
                  <a:solidFill>
                    <a:schemeClr val="tx1"/>
                  </a:solidFill>
                </a:rPr>
                <a:t>Rain simulator, 30 minutes</a:t>
              </a:r>
            </a:p>
            <a:p>
              <a:pPr marL="1188720" lvl="2" indent="-514350">
                <a:buFont typeface="+mj-lt"/>
                <a:buAutoNum type="alphaLcPeriod"/>
              </a:pPr>
              <a:r>
                <a:rPr lang="en-US" sz="3200" dirty="0">
                  <a:solidFill>
                    <a:schemeClr val="tx1"/>
                  </a:solidFill>
                </a:rPr>
                <a:t>Dry overnight</a:t>
              </a:r>
            </a:p>
            <a:p>
              <a:pPr marL="1188720" lvl="2" indent="-514350">
                <a:buFont typeface="+mj-lt"/>
                <a:buAutoNum type="alphaLcPeriod"/>
              </a:pPr>
              <a:r>
                <a:rPr lang="en-US" sz="3200" dirty="0">
                  <a:solidFill>
                    <a:schemeClr val="tx1"/>
                  </a:solidFill>
                </a:rPr>
                <a:t>Air-dry for 6 days (22°C)</a:t>
              </a:r>
            </a:p>
            <a:p>
              <a:pPr marL="1188720" lvl="2" indent="-514350">
                <a:buFont typeface="+mj-lt"/>
                <a:buAutoNum type="alphaLcPeriod"/>
              </a:pPr>
              <a:r>
                <a:rPr lang="en-US" sz="3200" dirty="0">
                  <a:solidFill>
                    <a:schemeClr val="tx1"/>
                  </a:solidFill>
                </a:rPr>
                <a:t>Repeat for assigned # of cycles</a:t>
              </a:r>
              <a:endParaRPr lang="en-US" sz="2000" dirty="0">
                <a:solidFill>
                  <a:schemeClr val="tx1"/>
                </a:solidFill>
              </a:endParaRPr>
            </a:p>
            <a:p>
              <a:pPr indent="-512064">
                <a:buFont typeface="+mj-lt"/>
                <a:buAutoNum type="arabicPeriod"/>
              </a:pPr>
              <a:r>
                <a:rPr lang="en-US" sz="3200" dirty="0">
                  <a:solidFill>
                    <a:schemeClr val="tx1"/>
                  </a:solidFill>
                </a:rPr>
                <a:t>All samples, after treatment:</a:t>
              </a:r>
            </a:p>
            <a:p>
              <a:pPr marL="1191006" lvl="1" indent="-514350">
                <a:buFont typeface="+mj-lt"/>
                <a:buAutoNum type="alphaLcPeriod"/>
              </a:pPr>
              <a:r>
                <a:rPr lang="en-US" sz="3200" dirty="0">
                  <a:solidFill>
                    <a:schemeClr val="tx1"/>
                  </a:solidFill>
                </a:rPr>
                <a:t>Sandblast for varied durations</a:t>
              </a:r>
            </a:p>
            <a:p>
              <a:pPr marL="1191006" lvl="1" indent="-514350">
                <a:buFont typeface="+mj-lt"/>
                <a:buAutoNum type="alphaLcPeriod"/>
              </a:pPr>
              <a:r>
                <a:rPr lang="en-US" sz="3200" dirty="0">
                  <a:solidFill>
                    <a:schemeClr val="tx1"/>
                  </a:solidFill>
                </a:rPr>
                <a:t>Measure detached soil mass </a:t>
              </a:r>
              <a:r>
                <a:rPr lang="en-US" sz="3200" i="1" dirty="0">
                  <a:solidFill>
                    <a:schemeClr val="tx1"/>
                  </a:solidFill>
                </a:rPr>
                <a:t>(soil loss)</a:t>
              </a:r>
            </a:p>
          </p:txBody>
        </p:sp>
        <p:sp>
          <p:nvSpPr>
            <p:cNvPr id="131" name="Rectangle 130"/>
            <p:cNvSpPr/>
            <p:nvPr/>
          </p:nvSpPr>
          <p:spPr>
            <a:xfrm>
              <a:off x="7467416" y="23457067"/>
              <a:ext cx="6593999" cy="12959276"/>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endParaRPr lang="en-US" sz="1600" b="1" dirty="0">
                <a:solidFill>
                  <a:schemeClr val="tx1"/>
                </a:solidFill>
              </a:endParaRPr>
            </a:p>
            <a:p>
              <a:r>
                <a:rPr lang="en-US" sz="3200" b="1" dirty="0">
                  <a:solidFill>
                    <a:schemeClr val="tx1"/>
                  </a:solidFill>
                </a:rPr>
                <a:t>Experiment 2</a:t>
              </a:r>
              <a:r>
                <a:rPr lang="en-US" sz="3200" dirty="0">
                  <a:solidFill>
                    <a:schemeClr val="tx1"/>
                  </a:solidFill>
                </a:rPr>
                <a:t>:</a:t>
              </a:r>
            </a:p>
            <a:p>
              <a:pPr marL="514350" lvl="0" indent="-514350">
                <a:buFont typeface="+mj-lt"/>
                <a:buAutoNum type="arabicPeriod"/>
              </a:pPr>
              <a:r>
                <a:rPr lang="en-US" sz="3200" dirty="0">
                  <a:solidFill>
                    <a:schemeClr val="tx1"/>
                  </a:solidFill>
                </a:rPr>
                <a:t>Fill 20 bags, each with 1 kg of soil</a:t>
              </a:r>
            </a:p>
            <a:p>
              <a:pPr marL="514350" lvl="0" indent="-514350">
                <a:buFont typeface="+mj-lt"/>
                <a:buAutoNum type="arabicPeriod"/>
              </a:pPr>
              <a:r>
                <a:rPr lang="en-US" sz="3200" dirty="0">
                  <a:solidFill>
                    <a:schemeClr val="tx1"/>
                  </a:solidFill>
                </a:rPr>
                <a:t>Assign moisture content:</a:t>
              </a:r>
            </a:p>
            <a:p>
              <a:pPr marL="1188720" lvl="1" indent="-514350">
                <a:buFont typeface="+mj-lt"/>
                <a:buAutoNum type="alphaLcPeriod"/>
              </a:pPr>
              <a:r>
                <a:rPr lang="en-US" sz="3200" dirty="0">
                  <a:solidFill>
                    <a:schemeClr val="tx1"/>
                  </a:solidFill>
                </a:rPr>
                <a:t>Wet 10 bags to 40% saturation</a:t>
              </a:r>
            </a:p>
            <a:p>
              <a:pPr marL="1188720" lvl="1" indent="-514350">
                <a:buFont typeface="+mj-lt"/>
                <a:buAutoNum type="alphaLcPeriod"/>
              </a:pPr>
              <a:r>
                <a:rPr lang="en-US" sz="3200" dirty="0">
                  <a:solidFill>
                    <a:schemeClr val="tx1"/>
                  </a:solidFill>
                </a:rPr>
                <a:t>Wet 10 bags to 25% saturation</a:t>
              </a:r>
            </a:p>
            <a:p>
              <a:pPr marL="512064" indent="-512064">
                <a:buFont typeface="+mj-lt"/>
                <a:buAutoNum type="arabicPeriod"/>
              </a:pPr>
              <a:r>
                <a:rPr lang="en-US" sz="3200" dirty="0">
                  <a:solidFill>
                    <a:schemeClr val="tx1"/>
                  </a:solidFill>
                </a:rPr>
                <a:t>Tie bags; place in sealed buckets</a:t>
              </a:r>
            </a:p>
            <a:p>
              <a:pPr marL="514350" lvl="0" indent="-514350">
                <a:buFont typeface="+mj-lt"/>
                <a:buAutoNum type="arabicPeriod"/>
              </a:pPr>
              <a:r>
                <a:rPr lang="en-US" sz="3200" dirty="0">
                  <a:solidFill>
                    <a:schemeClr val="tx1"/>
                  </a:solidFill>
                </a:rPr>
                <a:t>Weekly Cycles: 1, 4, 6, 10-wk sets</a:t>
              </a:r>
            </a:p>
            <a:p>
              <a:pPr marL="514350" lvl="0" indent="-514350">
                <a:buFont typeface="+mj-lt"/>
                <a:buAutoNum type="arabicPeriod"/>
              </a:pPr>
              <a:r>
                <a:rPr lang="en-US" sz="3200" dirty="0">
                  <a:solidFill>
                    <a:schemeClr val="tx1"/>
                  </a:solidFill>
                </a:rPr>
                <a:t>Freeze-Thaw Set:</a:t>
              </a:r>
            </a:p>
            <a:p>
              <a:pPr marL="1188720" lvl="1" indent="-514350">
                <a:buFont typeface="+mj-lt"/>
                <a:buAutoNum type="alphaLcPeriod"/>
              </a:pPr>
              <a:r>
                <a:rPr lang="en-US" sz="3200" dirty="0">
                  <a:solidFill>
                    <a:schemeClr val="tx1"/>
                  </a:solidFill>
                </a:rPr>
                <a:t>Freeze for 2 days (-16°C)</a:t>
              </a:r>
            </a:p>
            <a:p>
              <a:pPr marL="1188720" lvl="1" indent="-514350">
                <a:buFont typeface="+mj-lt"/>
                <a:buAutoNum type="alphaLcPeriod"/>
              </a:pPr>
              <a:r>
                <a:rPr lang="en-US" sz="3200" dirty="0">
                  <a:solidFill>
                    <a:schemeClr val="tx1"/>
                  </a:solidFill>
                </a:rPr>
                <a:t>Thaw for 2 days (3°C)</a:t>
              </a:r>
            </a:p>
            <a:p>
              <a:pPr marL="1188720" lvl="1" indent="-514350">
                <a:buFont typeface="+mj-lt"/>
                <a:buAutoNum type="alphaLcPeriod"/>
              </a:pPr>
              <a:r>
                <a:rPr lang="en-US" sz="3200" dirty="0">
                  <a:solidFill>
                    <a:schemeClr val="tx1"/>
                  </a:solidFill>
                </a:rPr>
                <a:t>Repeat for assigned # of cycles</a:t>
              </a:r>
            </a:p>
            <a:p>
              <a:pPr marL="514350" lvl="0" indent="-514350">
                <a:buFont typeface="+mj-lt"/>
                <a:buAutoNum type="arabicPeriod"/>
              </a:pPr>
              <a:r>
                <a:rPr lang="en-US" sz="3200" dirty="0">
                  <a:solidFill>
                    <a:schemeClr val="tx1"/>
                  </a:solidFill>
                </a:rPr>
                <a:t>Control Set:</a:t>
              </a:r>
            </a:p>
            <a:p>
              <a:pPr marL="1188720" lvl="1" indent="-514350">
                <a:buFont typeface="+mj-lt"/>
                <a:buAutoNum type="alphaLcPeriod"/>
              </a:pPr>
              <a:r>
                <a:rPr lang="en-US" sz="3200" dirty="0">
                  <a:solidFill>
                    <a:schemeClr val="tx1"/>
                  </a:solidFill>
                </a:rPr>
                <a:t>Sit for 4 days (22°C)</a:t>
              </a:r>
            </a:p>
            <a:p>
              <a:pPr indent="-512064">
                <a:buFont typeface="+mj-lt"/>
                <a:buAutoNum type="arabicPeriod"/>
              </a:pPr>
              <a:r>
                <a:rPr lang="en-US" sz="3200" dirty="0">
                  <a:solidFill>
                    <a:schemeClr val="tx1"/>
                  </a:solidFill>
                </a:rPr>
                <a:t>All samples, after treatment:</a:t>
              </a:r>
            </a:p>
            <a:p>
              <a:pPr marL="1191006" lvl="1" indent="-514350">
                <a:buFont typeface="+mj-lt"/>
                <a:buAutoNum type="alphaLcPeriod"/>
              </a:pPr>
              <a:r>
                <a:rPr lang="en-US" sz="3200" dirty="0">
                  <a:solidFill>
                    <a:schemeClr val="tx1"/>
                  </a:solidFill>
                </a:rPr>
                <a:t>Sieve bulk soils</a:t>
              </a:r>
            </a:p>
            <a:p>
              <a:pPr marL="1191006" lvl="1" indent="-514350">
                <a:buFont typeface="+mj-lt"/>
                <a:buAutoNum type="alphaLcPeriod"/>
              </a:pPr>
              <a:r>
                <a:rPr lang="en-US" sz="3200" dirty="0">
                  <a:solidFill>
                    <a:schemeClr val="tx1"/>
                  </a:solidFill>
                </a:rPr>
                <a:t>Air-dry for 3 days (22°C)</a:t>
              </a:r>
            </a:p>
            <a:p>
              <a:pPr marL="1191006" lvl="1" indent="-514350">
                <a:buFont typeface="+mj-lt"/>
                <a:buAutoNum type="alphaLcPeriod"/>
              </a:pPr>
              <a:r>
                <a:rPr lang="en-US" sz="3200" dirty="0">
                  <a:solidFill>
                    <a:schemeClr val="tx1"/>
                  </a:solidFill>
                </a:rPr>
                <a:t>Construct soil crust samples</a:t>
              </a:r>
            </a:p>
            <a:p>
              <a:pPr marL="1191006" lvl="1" indent="-514350">
                <a:buFont typeface="+mj-lt"/>
                <a:buAutoNum type="alphaLcPeriod"/>
              </a:pPr>
              <a:r>
                <a:rPr lang="en-US" sz="3200" dirty="0">
                  <a:solidFill>
                    <a:schemeClr val="tx1"/>
                  </a:solidFill>
                </a:rPr>
                <a:t>Rain simulator, 30 minutes </a:t>
              </a:r>
            </a:p>
            <a:p>
              <a:pPr marL="1191006" lvl="1" indent="-514350">
                <a:buFont typeface="+mj-lt"/>
                <a:buAutoNum type="alphaLcPeriod"/>
              </a:pPr>
              <a:r>
                <a:rPr lang="en-US" sz="3200" dirty="0">
                  <a:solidFill>
                    <a:schemeClr val="tx1"/>
                  </a:solidFill>
                </a:rPr>
                <a:t>Dry for 1 week</a:t>
              </a:r>
            </a:p>
            <a:p>
              <a:pPr marL="1191006" lvl="1" indent="-514350">
                <a:buFont typeface="+mj-lt"/>
                <a:buAutoNum type="alphaLcPeriod"/>
              </a:pPr>
              <a:r>
                <a:rPr lang="en-US" sz="3200" dirty="0">
                  <a:solidFill>
                    <a:schemeClr val="tx1"/>
                  </a:solidFill>
                </a:rPr>
                <a:t>Sandblast for varied durations</a:t>
              </a:r>
            </a:p>
            <a:p>
              <a:pPr marL="1191006" lvl="1" indent="-514350">
                <a:buFont typeface="+mj-lt"/>
                <a:buAutoNum type="alphaLcPeriod"/>
              </a:pPr>
              <a:r>
                <a:rPr lang="en-US" sz="3200" dirty="0">
                  <a:solidFill>
                    <a:schemeClr val="tx1"/>
                  </a:solidFill>
                </a:rPr>
                <a:t>Measure detached soil mass</a:t>
              </a:r>
            </a:p>
          </p:txBody>
        </p:sp>
        <p:sp>
          <p:nvSpPr>
            <p:cNvPr id="45" name="Rectangle 5">
              <a:extLst>
                <a:ext uri="{FF2B5EF4-FFF2-40B4-BE49-F238E27FC236}">
                  <a16:creationId xmlns:a16="http://schemas.microsoft.com/office/drawing/2014/main" id="{931184B2-A6C7-4025-8543-69E481788586}"/>
                </a:ext>
              </a:extLst>
            </p:cNvPr>
            <p:cNvSpPr>
              <a:spLocks noChangeArrowheads="1"/>
            </p:cNvSpPr>
            <p:nvPr/>
          </p:nvSpPr>
          <p:spPr bwMode="auto">
            <a:xfrm>
              <a:off x="873419" y="22355181"/>
              <a:ext cx="13187997"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Methods</a:t>
              </a:r>
            </a:p>
          </p:txBody>
        </p:sp>
      </p:grpSp>
      <p:grpSp>
        <p:nvGrpSpPr>
          <p:cNvPr id="19" name="Group 18">
            <a:extLst>
              <a:ext uri="{FF2B5EF4-FFF2-40B4-BE49-F238E27FC236}">
                <a16:creationId xmlns:a16="http://schemas.microsoft.com/office/drawing/2014/main" id="{6AC4F595-8486-482E-931F-C5AE1CD2DB08}"/>
              </a:ext>
            </a:extLst>
          </p:cNvPr>
          <p:cNvGrpSpPr/>
          <p:nvPr/>
        </p:nvGrpSpPr>
        <p:grpSpPr>
          <a:xfrm>
            <a:off x="29897994" y="26706343"/>
            <a:ext cx="13188001" cy="5406781"/>
            <a:chOff x="29555841" y="16082428"/>
            <a:chExt cx="13188001" cy="5406781"/>
          </a:xfrm>
        </p:grpSpPr>
        <p:sp>
          <p:nvSpPr>
            <p:cNvPr id="28" name="TextBox 3"/>
            <p:cNvSpPr txBox="1">
              <a:spLocks noChangeArrowheads="1"/>
            </p:cNvSpPr>
            <p:nvPr/>
          </p:nvSpPr>
          <p:spPr bwMode="auto">
            <a:xfrm>
              <a:off x="29555841" y="17203907"/>
              <a:ext cx="13188001" cy="4285302"/>
            </a:xfrm>
            <a:prstGeom prst="rect">
              <a:avLst/>
            </a:prstGeom>
            <a:solidFill>
              <a:srgbClr val="F2DCFC"/>
            </a:solidFill>
            <a:ln>
              <a:noFill/>
            </a:ln>
            <a:effectLst/>
          </p:spPr>
          <p:txBody>
            <a:bodyPr wrap="square" lIns="274320" tIns="91440" rIns="274320" bIns="91440">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marL="228600" lvl="0" indent="-228600">
                <a:buFont typeface="Arial" panose="020B0604020202020204" pitchFamily="34" charset="0"/>
                <a:buChar char="•"/>
              </a:pPr>
              <a:r>
                <a:rPr lang="en-US" sz="3200" dirty="0">
                  <a:latin typeface="+mn-lt"/>
                </a:rPr>
                <a:t>Further work with the NSERL sandblaster should explore:</a:t>
              </a:r>
            </a:p>
            <a:p>
              <a:pPr marL="1200150" lvl="1" indent="-457200">
                <a:buFont typeface="Calibri" panose="020F0502020204030204" pitchFamily="34" charset="0"/>
                <a:buChar char="›"/>
              </a:pPr>
              <a:r>
                <a:rPr lang="en-US" sz="3200" b="1" dirty="0">
                  <a:latin typeface="+mn-lt"/>
                </a:rPr>
                <a:t>Soil types </a:t>
              </a:r>
              <a:r>
                <a:rPr lang="en-US" sz="3200" dirty="0">
                  <a:latin typeface="+mn-lt"/>
                </a:rPr>
                <a:t>– previous experiments with sandy Texas soils yielded more noticeable blasting sites</a:t>
              </a:r>
            </a:p>
            <a:p>
              <a:pPr marL="1200150" lvl="1" indent="-457200">
                <a:buFont typeface="Calibri" panose="020F0502020204030204" pitchFamily="34" charset="0"/>
                <a:buChar char="›"/>
              </a:pPr>
              <a:r>
                <a:rPr lang="en-US" sz="3200" b="1" dirty="0">
                  <a:latin typeface="+mn-lt"/>
                </a:rPr>
                <a:t>Drying periods </a:t>
              </a:r>
              <a:r>
                <a:rPr lang="en-US" sz="3200" dirty="0">
                  <a:latin typeface="+mn-lt"/>
                </a:rPr>
                <a:t>– under the same conditions, our Indiana silt loam did not dry enough to yield ideal results</a:t>
              </a:r>
            </a:p>
            <a:p>
              <a:pPr marL="1200150" lvl="1" indent="-457200">
                <a:buFont typeface="Calibri" panose="020F0502020204030204" pitchFamily="34" charset="0"/>
                <a:buChar char="›"/>
              </a:pPr>
              <a:r>
                <a:rPr lang="en-US" sz="3200" b="1" dirty="0">
                  <a:latin typeface="+mn-lt"/>
                </a:rPr>
                <a:t>Soil amendments </a:t>
              </a:r>
              <a:r>
                <a:rPr lang="en-US" sz="3200" dirty="0">
                  <a:latin typeface="+mn-lt"/>
                </a:rPr>
                <a:t>– to study the agricultural applications of our machine</a:t>
              </a:r>
            </a:p>
            <a:p>
              <a:pPr marL="1200150" lvl="1" indent="-457200">
                <a:buFont typeface="Calibri" panose="020F0502020204030204" pitchFamily="34" charset="0"/>
                <a:buChar char="›"/>
              </a:pPr>
              <a:r>
                <a:rPr lang="en-US" sz="3200" b="1" dirty="0">
                  <a:latin typeface="+mn-lt"/>
                </a:rPr>
                <a:t>Blasting angles </a:t>
              </a:r>
              <a:r>
                <a:rPr lang="en-US" sz="3200" dirty="0">
                  <a:latin typeface="+mn-lt"/>
                </a:rPr>
                <a:t>– to more fully model the effects of a wind tunnel</a:t>
              </a:r>
            </a:p>
          </p:txBody>
        </p:sp>
        <p:sp>
          <p:nvSpPr>
            <p:cNvPr id="47" name="Rectangle 5">
              <a:extLst>
                <a:ext uri="{FF2B5EF4-FFF2-40B4-BE49-F238E27FC236}">
                  <a16:creationId xmlns:a16="http://schemas.microsoft.com/office/drawing/2014/main" id="{09B340B5-1DAF-4CB6-9DC5-53E4EE6A61AE}"/>
                </a:ext>
              </a:extLst>
            </p:cNvPr>
            <p:cNvSpPr>
              <a:spLocks noChangeArrowheads="1"/>
            </p:cNvSpPr>
            <p:nvPr/>
          </p:nvSpPr>
          <p:spPr bwMode="auto">
            <a:xfrm>
              <a:off x="29555845" y="16082428"/>
              <a:ext cx="13187997"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Future Research</a:t>
              </a:r>
            </a:p>
          </p:txBody>
        </p:sp>
      </p:grpSp>
      <p:grpSp>
        <p:nvGrpSpPr>
          <p:cNvPr id="20" name="Group 19">
            <a:extLst>
              <a:ext uri="{FF2B5EF4-FFF2-40B4-BE49-F238E27FC236}">
                <a16:creationId xmlns:a16="http://schemas.microsoft.com/office/drawing/2014/main" id="{191E8BAD-9FF2-4B77-9F3D-D9DA4DC8401D}"/>
              </a:ext>
            </a:extLst>
          </p:cNvPr>
          <p:cNvGrpSpPr/>
          <p:nvPr/>
        </p:nvGrpSpPr>
        <p:grpSpPr>
          <a:xfrm>
            <a:off x="29897992" y="32487498"/>
            <a:ext cx="13188003" cy="5509293"/>
            <a:chOff x="30310584" y="27019089"/>
            <a:chExt cx="13188003" cy="5509293"/>
          </a:xfrm>
        </p:grpSpPr>
        <p:sp>
          <p:nvSpPr>
            <p:cNvPr id="29" name="TextBox 3"/>
            <p:cNvSpPr txBox="1">
              <a:spLocks noChangeArrowheads="1"/>
            </p:cNvSpPr>
            <p:nvPr/>
          </p:nvSpPr>
          <p:spPr bwMode="auto">
            <a:xfrm>
              <a:off x="30310584" y="28147107"/>
              <a:ext cx="13188003" cy="4381275"/>
            </a:xfrm>
            <a:prstGeom prst="rect">
              <a:avLst/>
            </a:prstGeom>
            <a:solidFill>
              <a:srgbClr val="F2DCFC"/>
            </a:solidFill>
            <a:ln>
              <a:noFill/>
            </a:ln>
            <a:effectLst/>
          </p:spPr>
          <p:txBody>
            <a:bodyPr wrap="square" lIns="274320" tIns="91440" rIns="274320" bIns="91440">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marL="228600" lvl="0" indent="-228600">
                <a:buFont typeface="Arial" panose="020B0604020202020204" pitchFamily="34" charset="0"/>
                <a:buChar char="•"/>
              </a:pPr>
              <a:r>
                <a:rPr lang="en-US" sz="3200" dirty="0">
                  <a:latin typeface="+mn-lt"/>
                </a:rPr>
                <a:t>National Soil Erosion Research Lab</a:t>
              </a:r>
            </a:p>
            <a:p>
              <a:pPr marL="1200150" lvl="1" indent="-457200">
                <a:buFont typeface="Calibri" panose="020F0502020204030204" pitchFamily="34" charset="0"/>
                <a:buChar char="›"/>
              </a:pPr>
              <a:r>
                <a:rPr lang="en-US" sz="3200" dirty="0">
                  <a:latin typeface="+mn-lt"/>
                </a:rPr>
                <a:t>Research Mentors: Chi-Hua Huang &amp; Jim Frankenberger</a:t>
              </a:r>
            </a:p>
            <a:p>
              <a:pPr marL="1200150" lvl="1" indent="-457200">
                <a:buFont typeface="Calibri" panose="020F0502020204030204" pitchFamily="34" charset="0"/>
                <a:buChar char="›"/>
              </a:pPr>
              <a:r>
                <a:rPr lang="en-US" sz="3200" dirty="0">
                  <a:latin typeface="+mn-lt"/>
                </a:rPr>
                <a:t>Lab Technicians: Brenda Hofmann &amp; Scott McAfee</a:t>
              </a:r>
            </a:p>
            <a:p>
              <a:pPr marL="228600" indent="-228600">
                <a:buFont typeface="Arial" panose="020B0604020202020204" pitchFamily="34" charset="0"/>
                <a:buChar char="•"/>
              </a:pPr>
              <a:r>
                <a:rPr lang="en-US" sz="3200" dirty="0">
                  <a:latin typeface="+mn-lt"/>
                </a:rPr>
                <a:t>Agriculture and Undergraduate Achievement Project</a:t>
              </a:r>
            </a:p>
            <a:p>
              <a:pPr marL="1200150" lvl="1" indent="-457200">
                <a:buFont typeface="Calibri" panose="020F0502020204030204" pitchFamily="34" charset="0"/>
                <a:buChar char="›"/>
              </a:pPr>
              <a:r>
                <a:rPr lang="en-US" sz="3200" dirty="0">
                  <a:latin typeface="+mn-lt"/>
                </a:rPr>
                <a:t>NEIU Mentors: Laura Sanders, Jean Hemzacek, &amp; Kenneth Voglesonger</a:t>
              </a:r>
            </a:p>
            <a:p>
              <a:pPr marL="228600" lvl="0" indent="-228600">
                <a:buFont typeface="Arial" panose="020B0604020202020204" pitchFamily="34" charset="0"/>
                <a:buChar char="•"/>
              </a:pPr>
              <a:r>
                <a:rPr lang="en-US" sz="3200" dirty="0">
                  <a:latin typeface="+mn-lt"/>
                </a:rPr>
                <a:t>This research was funded by the USDA-NIFA Hispanic-Serving Institutions Education Grant Program Award Number 2015-38422-24056.</a:t>
              </a:r>
            </a:p>
          </p:txBody>
        </p:sp>
        <p:sp>
          <p:nvSpPr>
            <p:cNvPr id="48" name="Rectangle 5">
              <a:extLst>
                <a:ext uri="{FF2B5EF4-FFF2-40B4-BE49-F238E27FC236}">
                  <a16:creationId xmlns:a16="http://schemas.microsoft.com/office/drawing/2014/main" id="{6E4B08CE-4510-41F4-A11B-F53A9BE0B767}"/>
                </a:ext>
              </a:extLst>
            </p:cNvPr>
            <p:cNvSpPr>
              <a:spLocks noChangeArrowheads="1"/>
            </p:cNvSpPr>
            <p:nvPr/>
          </p:nvSpPr>
          <p:spPr bwMode="auto">
            <a:xfrm>
              <a:off x="30310590" y="27019089"/>
              <a:ext cx="13187997"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Acknowledgments</a:t>
              </a:r>
            </a:p>
          </p:txBody>
        </p:sp>
      </p:grpSp>
      <p:grpSp>
        <p:nvGrpSpPr>
          <p:cNvPr id="22" name="Group 21">
            <a:extLst>
              <a:ext uri="{FF2B5EF4-FFF2-40B4-BE49-F238E27FC236}">
                <a16:creationId xmlns:a16="http://schemas.microsoft.com/office/drawing/2014/main" id="{305632C8-62A2-40D9-B429-9828C13E7BC9}"/>
              </a:ext>
            </a:extLst>
          </p:cNvPr>
          <p:cNvGrpSpPr/>
          <p:nvPr/>
        </p:nvGrpSpPr>
        <p:grpSpPr>
          <a:xfrm>
            <a:off x="14844035" y="10369255"/>
            <a:ext cx="14455654" cy="27627536"/>
            <a:chOff x="14678531" y="10762749"/>
            <a:chExt cx="14455654" cy="27627536"/>
          </a:xfrm>
        </p:grpSpPr>
        <p:grpSp>
          <p:nvGrpSpPr>
            <p:cNvPr id="21" name="Group 20">
              <a:extLst>
                <a:ext uri="{FF2B5EF4-FFF2-40B4-BE49-F238E27FC236}">
                  <a16:creationId xmlns:a16="http://schemas.microsoft.com/office/drawing/2014/main" id="{37A2A5BF-D62A-47FC-AF39-2A6033EBA0FE}"/>
                </a:ext>
              </a:extLst>
            </p:cNvPr>
            <p:cNvGrpSpPr/>
            <p:nvPr/>
          </p:nvGrpSpPr>
          <p:grpSpPr>
            <a:xfrm>
              <a:off x="14678535" y="11890767"/>
              <a:ext cx="14455650" cy="26499518"/>
              <a:chOff x="14678535" y="11890767"/>
              <a:chExt cx="14455650" cy="26499518"/>
            </a:xfrm>
          </p:grpSpPr>
          <p:sp>
            <p:nvSpPr>
              <p:cNvPr id="133" name="Rectangle 132"/>
              <p:cNvSpPr/>
              <p:nvPr/>
            </p:nvSpPr>
            <p:spPr>
              <a:xfrm>
                <a:off x="14678535" y="11890767"/>
                <a:ext cx="14455650" cy="26499518"/>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5" name="Chart 134"/>
              <p:cNvGraphicFramePr>
                <a:graphicFrameLocks/>
              </p:cNvGraphicFramePr>
              <p:nvPr>
                <p:extLst>
                  <p:ext uri="{D42A27DB-BD31-4B8C-83A1-F6EECF244321}">
                    <p14:modId xmlns:p14="http://schemas.microsoft.com/office/powerpoint/2010/main" val="1052908299"/>
                  </p:ext>
                </p:extLst>
              </p:nvPr>
            </p:nvGraphicFramePr>
            <p:xfrm>
              <a:off x="14895999" y="12131099"/>
              <a:ext cx="14071529" cy="85073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6" name="Chart 135"/>
              <p:cNvGraphicFramePr>
                <a:graphicFrameLocks/>
              </p:cNvGraphicFramePr>
              <p:nvPr>
                <p:extLst>
                  <p:ext uri="{D42A27DB-BD31-4B8C-83A1-F6EECF244321}">
                    <p14:modId xmlns:p14="http://schemas.microsoft.com/office/powerpoint/2010/main" val="2875993304"/>
                  </p:ext>
                </p:extLst>
              </p:nvPr>
            </p:nvGraphicFramePr>
            <p:xfrm>
              <a:off x="14895999" y="20670246"/>
              <a:ext cx="14238182" cy="859766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7" name="Chart 136"/>
              <p:cNvGraphicFramePr>
                <a:graphicFrameLocks/>
              </p:cNvGraphicFramePr>
              <p:nvPr>
                <p:extLst>
                  <p:ext uri="{D42A27DB-BD31-4B8C-83A1-F6EECF244321}">
                    <p14:modId xmlns:p14="http://schemas.microsoft.com/office/powerpoint/2010/main" val="1110192010"/>
                  </p:ext>
                </p:extLst>
              </p:nvPr>
            </p:nvGraphicFramePr>
            <p:xfrm>
              <a:off x="15062652" y="29555685"/>
              <a:ext cx="14071529" cy="8546830"/>
            </p:xfrm>
            <a:graphic>
              <a:graphicData uri="http://schemas.openxmlformats.org/drawingml/2006/chart">
                <c:chart xmlns:c="http://schemas.openxmlformats.org/drawingml/2006/chart" xmlns:r="http://schemas.openxmlformats.org/officeDocument/2006/relationships" r:id="rId5"/>
              </a:graphicData>
            </a:graphic>
          </p:graphicFrame>
        </p:grpSp>
        <p:sp>
          <p:nvSpPr>
            <p:cNvPr id="53" name="Rectangle 5">
              <a:extLst>
                <a:ext uri="{FF2B5EF4-FFF2-40B4-BE49-F238E27FC236}">
                  <a16:creationId xmlns:a16="http://schemas.microsoft.com/office/drawing/2014/main" id="{2FF49193-AC3B-47B0-A100-6B9B5DE0A466}"/>
                </a:ext>
              </a:extLst>
            </p:cNvPr>
            <p:cNvSpPr>
              <a:spLocks noChangeArrowheads="1"/>
            </p:cNvSpPr>
            <p:nvPr/>
          </p:nvSpPr>
          <p:spPr bwMode="auto">
            <a:xfrm>
              <a:off x="14678531" y="10762749"/>
              <a:ext cx="14455646"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Results</a:t>
              </a:r>
            </a:p>
          </p:txBody>
        </p:sp>
      </p:grpSp>
      <p:grpSp>
        <p:nvGrpSpPr>
          <p:cNvPr id="26" name="Group 25">
            <a:extLst>
              <a:ext uri="{FF2B5EF4-FFF2-40B4-BE49-F238E27FC236}">
                <a16:creationId xmlns:a16="http://schemas.microsoft.com/office/drawing/2014/main" id="{CBEC5E0F-7BC1-43E9-9DBA-EAC5B5BE84F6}"/>
              </a:ext>
            </a:extLst>
          </p:cNvPr>
          <p:cNvGrpSpPr/>
          <p:nvPr/>
        </p:nvGrpSpPr>
        <p:grpSpPr>
          <a:xfrm>
            <a:off x="802877" y="10338223"/>
            <a:ext cx="13190319" cy="13180007"/>
            <a:chOff x="756394" y="10525055"/>
            <a:chExt cx="13190319" cy="13180007"/>
          </a:xfrm>
        </p:grpSpPr>
        <p:grpSp>
          <p:nvGrpSpPr>
            <p:cNvPr id="16" name="Group 15">
              <a:extLst>
                <a:ext uri="{FF2B5EF4-FFF2-40B4-BE49-F238E27FC236}">
                  <a16:creationId xmlns:a16="http://schemas.microsoft.com/office/drawing/2014/main" id="{B861F2CA-CA25-4092-8CE3-A5AC568F53A7}"/>
                </a:ext>
              </a:extLst>
            </p:cNvPr>
            <p:cNvGrpSpPr/>
            <p:nvPr/>
          </p:nvGrpSpPr>
          <p:grpSpPr>
            <a:xfrm>
              <a:off x="758714" y="10525055"/>
              <a:ext cx="13187999" cy="6685391"/>
              <a:chOff x="811120" y="10388313"/>
              <a:chExt cx="13738002" cy="6685391"/>
            </a:xfrm>
          </p:grpSpPr>
          <p:sp>
            <p:nvSpPr>
              <p:cNvPr id="106" name="TextBox 3"/>
              <p:cNvSpPr txBox="1">
                <a:spLocks noChangeArrowheads="1"/>
              </p:cNvSpPr>
              <p:nvPr/>
            </p:nvSpPr>
            <p:spPr bwMode="auto">
              <a:xfrm>
                <a:off x="811120" y="11472171"/>
                <a:ext cx="13738002" cy="5601533"/>
              </a:xfrm>
              <a:prstGeom prst="rect">
                <a:avLst/>
              </a:prstGeom>
              <a:solidFill>
                <a:srgbClr val="F2DCFC"/>
              </a:solidFill>
              <a:ln>
                <a:noFill/>
              </a:ln>
              <a:effectLst/>
            </p:spPr>
            <p:txBody>
              <a:bodyPr wrap="square" lIns="274320" tIns="91440" rIns="274320" bIns="91440">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marL="228600" lvl="0" indent="-228600">
                  <a:buFont typeface="Arial" panose="020B0604020202020204" pitchFamily="34" charset="0"/>
                  <a:buChar char="•"/>
                </a:pPr>
                <a:r>
                  <a:rPr lang="en-US" sz="3200" dirty="0">
                    <a:latin typeface="+mn-lt"/>
                  </a:rPr>
                  <a:t>Soil erosion is a serious threat to global agriculture.</a:t>
                </a:r>
              </a:p>
              <a:p>
                <a:pPr marL="914400" lvl="1" indent="-365760">
                  <a:buFontTx/>
                  <a:buChar char="›"/>
                </a:pPr>
                <a:r>
                  <a:rPr lang="en-US" sz="3200" dirty="0">
                    <a:latin typeface="+mn-lt"/>
                  </a:rPr>
                  <a:t>10 million ha of cropland are lost each year</a:t>
                </a:r>
              </a:p>
              <a:p>
                <a:pPr marL="914400" lvl="1" indent="-365760">
                  <a:buFontTx/>
                  <a:buChar char="›"/>
                </a:pPr>
                <a:r>
                  <a:rPr lang="en-US" sz="3200" dirty="0">
                    <a:solidFill>
                      <a:prstClr val="black"/>
                    </a:solidFill>
                    <a:latin typeface="Calibri" panose="020F0502020204030204"/>
                  </a:rPr>
                  <a:t>Wind erosion tunnels are expensive and laborious</a:t>
                </a:r>
                <a:endParaRPr lang="en-US" sz="3200" dirty="0">
                  <a:latin typeface="+mn-lt"/>
                </a:endParaRPr>
              </a:p>
              <a:p>
                <a:pPr marL="228600" lvl="0" indent="-228600">
                  <a:buFont typeface="Arial" panose="020B0604020202020204" pitchFamily="34" charset="0"/>
                  <a:buChar char="•"/>
                </a:pPr>
                <a:r>
                  <a:rPr lang="en-US" sz="3200" b="1" dirty="0">
                    <a:solidFill>
                      <a:prstClr val="black"/>
                    </a:solidFill>
                    <a:latin typeface="Calibri" panose="020F0502020204030204"/>
                    <a:ea typeface="+mn-ea"/>
                  </a:rPr>
                  <a:t>Objective</a:t>
                </a:r>
                <a:r>
                  <a:rPr lang="en-US" sz="3200" dirty="0">
                    <a:solidFill>
                      <a:prstClr val="black"/>
                    </a:solidFill>
                    <a:latin typeface="Calibri" panose="020F0502020204030204"/>
                    <a:ea typeface="+mn-ea"/>
                  </a:rPr>
                  <a:t>: Examine soil crust strength against wind erosion, modeling freeze-thaw cycles and different moisture contents, using a sandblaster to model abrasion by wind.</a:t>
                </a:r>
              </a:p>
              <a:p>
                <a:pPr marL="914400" lvl="1" indent="-365760">
                  <a:buFontTx/>
                  <a:buChar char="›"/>
                </a:pPr>
                <a:r>
                  <a:rPr lang="en-US" sz="3200" b="1" dirty="0">
                    <a:latin typeface="+mn-lt"/>
                  </a:rPr>
                  <a:t>Freeze-thaw cycles </a:t>
                </a:r>
                <a:r>
                  <a:rPr lang="en-US" sz="3200" dirty="0">
                    <a:latin typeface="+mn-lt"/>
                  </a:rPr>
                  <a:t>–</a:t>
                </a:r>
                <a:r>
                  <a:rPr lang="en-US" sz="3200" b="1" dirty="0">
                    <a:latin typeface="+mn-lt"/>
                  </a:rPr>
                  <a:t> </a:t>
                </a:r>
                <a:r>
                  <a:rPr lang="en-US" sz="3200" dirty="0">
                    <a:latin typeface="+mn-lt"/>
                  </a:rPr>
                  <a:t>reduce soil aggregate stability</a:t>
                </a:r>
              </a:p>
              <a:p>
                <a:pPr marL="914400" lvl="1" indent="-365760">
                  <a:buFontTx/>
                  <a:buChar char="›"/>
                </a:pPr>
                <a:r>
                  <a:rPr lang="en-US" sz="3200" b="1" dirty="0">
                    <a:latin typeface="+mn-lt"/>
                  </a:rPr>
                  <a:t>Moisture content </a:t>
                </a:r>
                <a:r>
                  <a:rPr lang="en-US" sz="3200" dirty="0">
                    <a:latin typeface="+mn-lt"/>
                  </a:rPr>
                  <a:t>–</a:t>
                </a:r>
                <a:r>
                  <a:rPr lang="en-US" sz="3200" b="1" dirty="0">
                    <a:latin typeface="+mn-lt"/>
                  </a:rPr>
                  <a:t> </a:t>
                </a:r>
                <a:r>
                  <a:rPr lang="en-US" sz="3200" dirty="0">
                    <a:latin typeface="+mn-lt"/>
                  </a:rPr>
                  <a:t>increase soil cohesion</a:t>
                </a:r>
              </a:p>
              <a:p>
                <a:pPr marL="914400" lvl="1" indent="-365760">
                  <a:buFontTx/>
                  <a:buChar char="›"/>
                </a:pPr>
                <a:r>
                  <a:rPr lang="en-US" sz="3200" b="1" dirty="0">
                    <a:solidFill>
                      <a:prstClr val="black"/>
                    </a:solidFill>
                    <a:latin typeface="Calibri" panose="020F0502020204030204"/>
                  </a:rPr>
                  <a:t>NSERL Sandblaster </a:t>
                </a:r>
                <a:r>
                  <a:rPr lang="en-US" sz="3200" dirty="0">
                    <a:solidFill>
                      <a:prstClr val="black"/>
                    </a:solidFill>
                    <a:latin typeface="Calibri" panose="020F0502020204030204"/>
                  </a:rPr>
                  <a:t>– simplifies wind erosion research</a:t>
                </a:r>
                <a:endParaRPr lang="en-US" sz="3200" dirty="0">
                  <a:solidFill>
                    <a:prstClr val="black"/>
                  </a:solidFill>
                  <a:latin typeface="+mn-lt"/>
                </a:endParaRPr>
              </a:p>
              <a:p>
                <a:pPr marL="914400" lvl="1" indent="-365760">
                  <a:buFontTx/>
                  <a:buChar char="›"/>
                </a:pPr>
                <a:r>
                  <a:rPr lang="en-US" sz="3200" b="1" dirty="0">
                    <a:latin typeface="+mn-lt"/>
                  </a:rPr>
                  <a:t>Silt-Loam Mollisol</a:t>
                </a:r>
                <a:r>
                  <a:rPr lang="en-US" sz="3200" dirty="0">
                    <a:latin typeface="+mn-lt"/>
                  </a:rPr>
                  <a:t> –  high quality agricultural soil prevalent in the Midwestern US</a:t>
                </a:r>
              </a:p>
            </p:txBody>
          </p:sp>
          <p:sp>
            <p:nvSpPr>
              <p:cNvPr id="1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811122" y="10388313"/>
                <a:ext cx="13738000"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Introduction</a:t>
                </a:r>
              </a:p>
            </p:txBody>
          </p:sp>
        </p:grpSp>
        <p:sp>
          <p:nvSpPr>
            <p:cNvPr id="23" name="Rectangle 22">
              <a:extLst>
                <a:ext uri="{FF2B5EF4-FFF2-40B4-BE49-F238E27FC236}">
                  <a16:creationId xmlns:a16="http://schemas.microsoft.com/office/drawing/2014/main" id="{71A75F8B-04A6-40BC-8241-E8DAA5F0F974}"/>
                </a:ext>
              </a:extLst>
            </p:cNvPr>
            <p:cNvSpPr/>
            <p:nvPr/>
          </p:nvSpPr>
          <p:spPr>
            <a:xfrm>
              <a:off x="756394" y="17210446"/>
              <a:ext cx="13187996" cy="6494616"/>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D014ABA7-A1EF-4B43-A045-1FC6074FAF5F}"/>
                </a:ext>
              </a:extLst>
            </p:cNvPr>
            <p:cNvGrpSpPr>
              <a:grpSpLocks noChangeAspect="1"/>
            </p:cNvGrpSpPr>
            <p:nvPr/>
          </p:nvGrpSpPr>
          <p:grpSpPr>
            <a:xfrm>
              <a:off x="1179871" y="17232048"/>
              <a:ext cx="3940100" cy="3458789"/>
              <a:chOff x="3429000" y="22400387"/>
              <a:chExt cx="15240000" cy="13335000"/>
            </a:xfrm>
          </p:grpSpPr>
          <p:pic>
            <p:nvPicPr>
              <p:cNvPr id="61" name="Picture 60">
                <a:extLst>
                  <a:ext uri="{FF2B5EF4-FFF2-40B4-BE49-F238E27FC236}">
                    <a16:creationId xmlns:a16="http://schemas.microsoft.com/office/drawing/2014/main" id="{50873C2E-01E6-455A-A3E7-EE7FC46111D0}"/>
                  </a:ext>
                </a:extLst>
              </p:cNvPr>
              <p:cNvPicPr>
                <a:picLocks noChangeAspect="1"/>
              </p:cNvPicPr>
              <p:nvPr/>
            </p:nvPicPr>
            <p:blipFill>
              <a:blip r:embed="rId6"/>
              <a:stretch>
                <a:fillRect/>
              </a:stretch>
            </p:blipFill>
            <p:spPr>
              <a:xfrm>
                <a:off x="3429000" y="22400387"/>
                <a:ext cx="15240000" cy="13335000"/>
              </a:xfrm>
              <a:prstGeom prst="rect">
                <a:avLst/>
              </a:prstGeom>
            </p:spPr>
          </p:pic>
          <p:sp>
            <p:nvSpPr>
              <p:cNvPr id="62" name="Oval 61">
                <a:extLst>
                  <a:ext uri="{FF2B5EF4-FFF2-40B4-BE49-F238E27FC236}">
                    <a16:creationId xmlns:a16="http://schemas.microsoft.com/office/drawing/2014/main" id="{0FDC8DC0-6648-4D86-B7C8-913F739B69F6}"/>
                  </a:ext>
                </a:extLst>
              </p:cNvPr>
              <p:cNvSpPr/>
              <p:nvPr/>
            </p:nvSpPr>
            <p:spPr>
              <a:xfrm>
                <a:off x="12192000" y="31627724"/>
                <a:ext cx="2743564" cy="152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2" descr="Related image">
              <a:extLst>
                <a:ext uri="{FF2B5EF4-FFF2-40B4-BE49-F238E27FC236}">
                  <a16:creationId xmlns:a16="http://schemas.microsoft.com/office/drawing/2014/main" id="{A19863D3-3964-4AA4-9F53-AD31A45AB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994" y="20665828"/>
              <a:ext cx="4277855" cy="28429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E236617B-72F6-4007-B10C-99C410BB2AE7}"/>
                </a:ext>
              </a:extLst>
            </p:cNvPr>
            <p:cNvPicPr>
              <a:picLocks noChangeAspect="1"/>
            </p:cNvPicPr>
            <p:nvPr/>
          </p:nvPicPr>
          <p:blipFill rotWithShape="1">
            <a:blip r:embed="rId8">
              <a:extLst>
                <a:ext uri="{28A0092B-C50C-407E-A947-70E740481C1C}">
                  <a14:useLocalDpi xmlns:a14="http://schemas.microsoft.com/office/drawing/2010/main" val="0"/>
                </a:ext>
              </a:extLst>
            </a:blip>
            <a:srcRect l="1494" r="26001" b="40411"/>
            <a:stretch/>
          </p:blipFill>
          <p:spPr>
            <a:xfrm>
              <a:off x="5457727" y="17201036"/>
              <a:ext cx="4317127" cy="6307784"/>
            </a:xfrm>
            <a:prstGeom prst="rect">
              <a:avLst/>
            </a:prstGeom>
          </p:spPr>
        </p:pic>
        <p:pic>
          <p:nvPicPr>
            <p:cNvPr id="66" name="Picture 65">
              <a:extLst>
                <a:ext uri="{FF2B5EF4-FFF2-40B4-BE49-F238E27FC236}">
                  <a16:creationId xmlns:a16="http://schemas.microsoft.com/office/drawing/2014/main" id="{23144729-4FC7-437A-B40F-5370FD108F24}"/>
                </a:ext>
              </a:extLst>
            </p:cNvPr>
            <p:cNvPicPr>
              <a:picLocks noChangeAspect="1"/>
            </p:cNvPicPr>
            <p:nvPr/>
          </p:nvPicPr>
          <p:blipFill rotWithShape="1">
            <a:blip r:embed="rId9">
              <a:extLst>
                <a:ext uri="{28A0092B-C50C-407E-A947-70E740481C1C}">
                  <a14:useLocalDpi xmlns:a14="http://schemas.microsoft.com/office/drawing/2010/main" val="0"/>
                </a:ext>
              </a:extLst>
            </a:blip>
            <a:srcRect l="12633" t="21285" r="15741" b="10567"/>
            <a:stretch/>
          </p:blipFill>
          <p:spPr>
            <a:xfrm>
              <a:off x="9943732" y="17219856"/>
              <a:ext cx="3723632" cy="6298374"/>
            </a:xfrm>
            <a:prstGeom prst="rect">
              <a:avLst/>
            </a:prstGeom>
          </p:spPr>
        </p:pic>
      </p:grpSp>
      <p:grpSp>
        <p:nvGrpSpPr>
          <p:cNvPr id="32" name="Group 31">
            <a:extLst>
              <a:ext uri="{FF2B5EF4-FFF2-40B4-BE49-F238E27FC236}">
                <a16:creationId xmlns:a16="http://schemas.microsoft.com/office/drawing/2014/main" id="{F2CC572D-EDEF-4F55-BBFF-B6B756D2B672}"/>
              </a:ext>
            </a:extLst>
          </p:cNvPr>
          <p:cNvGrpSpPr/>
          <p:nvPr/>
        </p:nvGrpSpPr>
        <p:grpSpPr>
          <a:xfrm>
            <a:off x="29897998" y="10397707"/>
            <a:ext cx="13188003" cy="16009673"/>
            <a:chOff x="29900304" y="10521867"/>
            <a:chExt cx="13188003" cy="16009673"/>
          </a:xfrm>
        </p:grpSpPr>
        <p:grpSp>
          <p:nvGrpSpPr>
            <p:cNvPr id="31" name="Group 30">
              <a:extLst>
                <a:ext uri="{FF2B5EF4-FFF2-40B4-BE49-F238E27FC236}">
                  <a16:creationId xmlns:a16="http://schemas.microsoft.com/office/drawing/2014/main" id="{F4E6A7AD-B224-4DD4-990C-5C09E534BADE}"/>
                </a:ext>
              </a:extLst>
            </p:cNvPr>
            <p:cNvGrpSpPr/>
            <p:nvPr/>
          </p:nvGrpSpPr>
          <p:grpSpPr>
            <a:xfrm>
              <a:off x="29900304" y="10521867"/>
              <a:ext cx="13188003" cy="16009673"/>
              <a:chOff x="29900304" y="10521867"/>
              <a:chExt cx="13188003" cy="16009673"/>
            </a:xfrm>
          </p:grpSpPr>
          <p:grpSp>
            <p:nvGrpSpPr>
              <p:cNvPr id="18" name="Group 17">
                <a:extLst>
                  <a:ext uri="{FF2B5EF4-FFF2-40B4-BE49-F238E27FC236}">
                    <a16:creationId xmlns:a16="http://schemas.microsoft.com/office/drawing/2014/main" id="{89B34802-99DE-41EE-A0A8-AA4AE5C7AE55}"/>
                  </a:ext>
                </a:extLst>
              </p:cNvPr>
              <p:cNvGrpSpPr/>
              <p:nvPr/>
            </p:nvGrpSpPr>
            <p:grpSpPr>
              <a:xfrm>
                <a:off x="29900309" y="10521867"/>
                <a:ext cx="13187998" cy="10629119"/>
                <a:chOff x="30057211" y="13889034"/>
                <a:chExt cx="13187998" cy="10629119"/>
              </a:xfrm>
            </p:grpSpPr>
            <p:sp>
              <p:nvSpPr>
                <p:cNvPr id="39" name="Rectangle 38">
                  <a:extLst>
                    <a:ext uri="{FF2B5EF4-FFF2-40B4-BE49-F238E27FC236}">
                      <a16:creationId xmlns:a16="http://schemas.microsoft.com/office/drawing/2014/main" id="{26E2BA85-EF20-41AE-B9D2-2496A81AFCDE}"/>
                    </a:ext>
                  </a:extLst>
                </p:cNvPr>
                <p:cNvSpPr/>
                <p:nvPr/>
              </p:nvSpPr>
              <p:spPr>
                <a:xfrm>
                  <a:off x="30057211" y="14999059"/>
                  <a:ext cx="6593996" cy="9519094"/>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br>
                    <a:rPr lang="en-US" sz="1600" b="1" dirty="0">
                      <a:solidFill>
                        <a:schemeClr val="tx1"/>
                      </a:solidFill>
                    </a:rPr>
                  </a:br>
                  <a:r>
                    <a:rPr lang="en-US" sz="3200" b="1" dirty="0">
                      <a:solidFill>
                        <a:schemeClr val="tx1"/>
                      </a:solidFill>
                    </a:rPr>
                    <a:t>Experiment 1</a:t>
                  </a:r>
                  <a:r>
                    <a:rPr lang="en-US" sz="3200" dirty="0">
                      <a:solidFill>
                        <a:schemeClr val="tx1"/>
                      </a:solidFill>
                    </a:rPr>
                    <a:t>:</a:t>
                  </a:r>
                </a:p>
                <a:p>
                  <a:pPr marL="457200" lvl="0" indent="-457200">
                    <a:buFont typeface="Arial" panose="020B0604020202020204" pitchFamily="34" charset="0"/>
                    <a:buChar char="•"/>
                  </a:pPr>
                  <a:r>
                    <a:rPr lang="en-US" sz="3200" dirty="0">
                      <a:solidFill>
                        <a:schemeClr val="tx1"/>
                      </a:solidFill>
                    </a:rPr>
                    <a:t>Different rainfall simulators and nozzles were mistakenly used</a:t>
                  </a:r>
                </a:p>
                <a:p>
                  <a:pPr marL="1143000" lvl="1" indent="-457200">
                    <a:buFont typeface="Calibri" panose="020F0502020204030204" pitchFamily="34" charset="0"/>
                    <a:buChar char="›"/>
                  </a:pPr>
                  <a:r>
                    <a:rPr lang="en-US" sz="3200" dirty="0">
                      <a:solidFill>
                        <a:schemeClr val="tx1"/>
                      </a:solidFill>
                    </a:rPr>
                    <a:t>Analysis of F-T effects difficult</a:t>
                  </a:r>
                </a:p>
                <a:p>
                  <a:pPr marL="1143000" lvl="1" indent="-457200">
                    <a:buFont typeface="Calibri" panose="020F0502020204030204" pitchFamily="34" charset="0"/>
                    <a:buChar char="›"/>
                  </a:pPr>
                  <a:r>
                    <a:rPr lang="en-US" sz="3200" dirty="0">
                      <a:solidFill>
                        <a:schemeClr val="tx1"/>
                      </a:solidFill>
                    </a:rPr>
                    <a:t>No comparisons can be made between cycles </a:t>
                  </a:r>
                </a:p>
                <a:p>
                  <a:pPr marL="457200" lvl="0" indent="-457200">
                    <a:buFont typeface="Arial" panose="020B0604020202020204" pitchFamily="34" charset="0"/>
                    <a:buChar char="•"/>
                  </a:pPr>
                  <a:r>
                    <a:rPr lang="en-US" sz="3200" dirty="0">
                      <a:solidFill>
                        <a:schemeClr val="tx1"/>
                      </a:solidFill>
                    </a:rPr>
                    <a:t>Experiment 1 samples had on average 200% more mass loss at 60 seconds of abrasion</a:t>
                  </a:r>
                </a:p>
                <a:p>
                  <a:pPr marL="1143000" lvl="1" indent="-457200">
                    <a:buFont typeface="Calibri" panose="020F0502020204030204" pitchFamily="34" charset="0"/>
                    <a:buChar char="›"/>
                  </a:pPr>
                  <a:r>
                    <a:rPr lang="en-US" sz="3200" dirty="0">
                      <a:solidFill>
                        <a:schemeClr val="tx1"/>
                      </a:solidFill>
                    </a:rPr>
                    <a:t>Periodic wetting and drying are the greatest contributor to soil crust friability</a:t>
                  </a:r>
                </a:p>
              </p:txBody>
            </p:sp>
            <p:sp>
              <p:nvSpPr>
                <p:cNvPr id="41" name="Rectangle 40">
                  <a:extLst>
                    <a:ext uri="{FF2B5EF4-FFF2-40B4-BE49-F238E27FC236}">
                      <a16:creationId xmlns:a16="http://schemas.microsoft.com/office/drawing/2014/main" id="{4E8A9AAA-B07D-422A-B186-E12FB003C331}"/>
                    </a:ext>
                  </a:extLst>
                </p:cNvPr>
                <p:cNvSpPr/>
                <p:nvPr/>
              </p:nvSpPr>
              <p:spPr>
                <a:xfrm>
                  <a:off x="36651211" y="14999058"/>
                  <a:ext cx="6593996" cy="9519095"/>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endParaRPr lang="en-US" sz="1600" b="1" dirty="0">
                    <a:solidFill>
                      <a:schemeClr val="tx1"/>
                    </a:solidFill>
                  </a:endParaRPr>
                </a:p>
                <a:p>
                  <a:r>
                    <a:rPr lang="en-US" sz="3200" b="1" dirty="0">
                      <a:solidFill>
                        <a:schemeClr val="tx1"/>
                      </a:solidFill>
                    </a:rPr>
                    <a:t>Experiment 2</a:t>
                  </a:r>
                  <a:r>
                    <a:rPr lang="en-US" sz="3200" dirty="0">
                      <a:solidFill>
                        <a:schemeClr val="tx1"/>
                      </a:solidFill>
                    </a:rPr>
                    <a:t>:</a:t>
                  </a:r>
                </a:p>
                <a:p>
                  <a:pPr marL="457200" lvl="0" indent="-457200">
                    <a:buFont typeface="Arial" panose="020B0604020202020204" pitchFamily="34" charset="0"/>
                    <a:buChar char="•"/>
                  </a:pPr>
                  <a:r>
                    <a:rPr lang="en-US" sz="3200" dirty="0">
                      <a:solidFill>
                        <a:schemeClr val="tx1"/>
                      </a:solidFill>
                    </a:rPr>
                    <a:t>Freeze-Thaw &amp; Moisture Content</a:t>
                  </a:r>
                </a:p>
                <a:p>
                  <a:pPr marL="1143000" lvl="1" indent="-457200">
                    <a:buFont typeface="Calibri" panose="020F0502020204030204" pitchFamily="34" charset="0"/>
                    <a:buChar char="›"/>
                  </a:pPr>
                  <a:r>
                    <a:rPr lang="en-US" sz="3200" dirty="0">
                      <a:solidFill>
                        <a:schemeClr val="tx1"/>
                      </a:solidFill>
                    </a:rPr>
                    <a:t>Interaction between FTC and moisture is more apparent in warmer conditions</a:t>
                  </a:r>
                </a:p>
                <a:p>
                  <a:pPr marL="1143000" lvl="1" indent="-457200">
                    <a:buFont typeface="Calibri" panose="020F0502020204030204" pitchFamily="34" charset="0"/>
                    <a:buChar char="›"/>
                  </a:pPr>
                  <a:r>
                    <a:rPr lang="en-US" sz="3200" dirty="0">
                      <a:solidFill>
                        <a:schemeClr val="tx1"/>
                      </a:solidFill>
                    </a:rPr>
                    <a:t>Need longer drying period for this soil type</a:t>
                  </a:r>
                </a:p>
                <a:p>
                  <a:pPr marL="1143000" lvl="1" indent="-457200">
                    <a:buFont typeface="Calibri" panose="020F0502020204030204" pitchFamily="34" charset="0"/>
                    <a:buChar char="›"/>
                  </a:pPr>
                  <a:r>
                    <a:rPr lang="en-US" sz="3200" dirty="0">
                      <a:solidFill>
                        <a:schemeClr val="tx1"/>
                      </a:solidFill>
                    </a:rPr>
                    <a:t>Increased moisture leads to greater soil packing and soil core strength</a:t>
                  </a:r>
                </a:p>
                <a:p>
                  <a:pPr marL="457200" lvl="0" indent="-457200">
                    <a:buFont typeface="Arial" panose="020B0604020202020204" pitchFamily="34" charset="0"/>
                    <a:buChar char="•"/>
                  </a:pPr>
                  <a:r>
                    <a:rPr lang="en-US" sz="3200" dirty="0">
                      <a:solidFill>
                        <a:schemeClr val="tx1"/>
                      </a:solidFill>
                    </a:rPr>
                    <a:t>Cycle Length</a:t>
                  </a:r>
                </a:p>
                <a:p>
                  <a:pPr marL="1143000" lvl="1" indent="-457200">
                    <a:buFont typeface="Calibri" panose="020F0502020204030204" pitchFamily="34" charset="0"/>
                    <a:buChar char="›"/>
                  </a:pPr>
                  <a:r>
                    <a:rPr lang="en-US" sz="3200" dirty="0">
                      <a:solidFill>
                        <a:schemeClr val="tx1"/>
                      </a:solidFill>
                    </a:rPr>
                    <a:t>Longer processing time reduces soil crust strength</a:t>
                  </a:r>
                </a:p>
                <a:p>
                  <a:pPr marL="1143000" lvl="1" indent="-457200">
                    <a:buFont typeface="Calibri" panose="020F0502020204030204" pitchFamily="34" charset="0"/>
                    <a:buChar char="›"/>
                  </a:pPr>
                  <a:r>
                    <a:rPr lang="en-US" sz="3200" dirty="0">
                      <a:solidFill>
                        <a:schemeClr val="tx1"/>
                      </a:solidFill>
                    </a:rPr>
                    <a:t>More FTCs cause greater breakdown of soil aggregates</a:t>
                  </a:r>
                </a:p>
                <a:p>
                  <a:pPr marL="1143000" lvl="1" indent="-457200">
                    <a:buFont typeface="Calibri" panose="020F0502020204030204" pitchFamily="34" charset="0"/>
                    <a:buChar char="›"/>
                  </a:pPr>
                  <a:r>
                    <a:rPr lang="en-US" sz="3200" dirty="0">
                      <a:solidFill>
                        <a:schemeClr val="tx1"/>
                      </a:solidFill>
                    </a:rPr>
                    <a:t>Longer saturation time increases friability of control samples</a:t>
                  </a:r>
                </a:p>
              </p:txBody>
            </p:sp>
            <p:sp>
              <p:nvSpPr>
                <p:cNvPr id="46" name="Rectangle 5">
                  <a:extLst>
                    <a:ext uri="{FF2B5EF4-FFF2-40B4-BE49-F238E27FC236}">
                      <a16:creationId xmlns:a16="http://schemas.microsoft.com/office/drawing/2014/main" id="{11D2E4A8-2FDB-4ECB-9CF2-5707D2DED51B}"/>
                    </a:ext>
                  </a:extLst>
                </p:cNvPr>
                <p:cNvSpPr>
                  <a:spLocks noChangeArrowheads="1"/>
                </p:cNvSpPr>
                <p:nvPr/>
              </p:nvSpPr>
              <p:spPr bwMode="auto">
                <a:xfrm>
                  <a:off x="30057212" y="13889034"/>
                  <a:ext cx="13187997" cy="1128018"/>
                </a:xfrm>
                <a:prstGeom prst="rect">
                  <a:avLst/>
                </a:prstGeom>
                <a:solidFill>
                  <a:srgbClr val="3E9969"/>
                </a:solidFill>
                <a:ln>
                  <a:noFill/>
                </a:ln>
                <a:effectLst/>
              </p:spPr>
              <p:txBody>
                <a:bodyPr wrap="none" lIns="205740" tIns="51435" rIns="205740" bIns="51435" anchor="ctr"/>
                <a:lstStyle>
                  <a:defPPr>
                    <a:defRPr kern="1200" smtId="4294967295"/>
                  </a:defPPr>
                </a:lstStyle>
                <a:p>
                  <a:pPr algn="ctr" defTabSz="3527822"/>
                  <a:r>
                    <a:rPr lang="en-US" sz="4200" dirty="0">
                      <a:solidFill>
                        <a:schemeClr val="bg1"/>
                      </a:solidFill>
                    </a:rPr>
                    <a:t>Discussion</a:t>
                  </a:r>
                </a:p>
              </p:txBody>
            </p:sp>
          </p:grpSp>
          <p:sp>
            <p:nvSpPr>
              <p:cNvPr id="30" name="Rectangle 29">
                <a:extLst>
                  <a:ext uri="{FF2B5EF4-FFF2-40B4-BE49-F238E27FC236}">
                    <a16:creationId xmlns:a16="http://schemas.microsoft.com/office/drawing/2014/main" id="{7D683447-16F3-4510-962B-10873931CEC3}"/>
                  </a:ext>
                </a:extLst>
              </p:cNvPr>
              <p:cNvSpPr/>
              <p:nvPr/>
            </p:nvSpPr>
            <p:spPr>
              <a:xfrm>
                <a:off x="29900304" y="21150985"/>
                <a:ext cx="13187997" cy="5380555"/>
              </a:xfrm>
              <a:prstGeom prst="rect">
                <a:avLst/>
              </a:prstGeom>
              <a:solidFill>
                <a:srgbClr val="F2D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Picture 69">
              <a:extLst>
                <a:ext uri="{FF2B5EF4-FFF2-40B4-BE49-F238E27FC236}">
                  <a16:creationId xmlns:a16="http://schemas.microsoft.com/office/drawing/2014/main" id="{6FC19023-56FE-4BC9-88D2-24903195B075}"/>
                </a:ext>
              </a:extLst>
            </p:cNvPr>
            <p:cNvPicPr>
              <a:picLocks noChangeAspect="1"/>
            </p:cNvPicPr>
            <p:nvPr/>
          </p:nvPicPr>
          <p:blipFill>
            <a:blip r:embed="rId10"/>
            <a:stretch>
              <a:fillRect/>
            </a:stretch>
          </p:blipFill>
          <p:spPr>
            <a:xfrm>
              <a:off x="30121802" y="20196855"/>
              <a:ext cx="5956299" cy="6126481"/>
            </a:xfrm>
            <a:prstGeom prst="rect">
              <a:avLst/>
            </a:prstGeom>
          </p:spPr>
        </p:pic>
        <p:pic>
          <p:nvPicPr>
            <p:cNvPr id="76" name="Picture 75">
              <a:extLst>
                <a:ext uri="{FF2B5EF4-FFF2-40B4-BE49-F238E27FC236}">
                  <a16:creationId xmlns:a16="http://schemas.microsoft.com/office/drawing/2014/main" id="{9D15C4C6-0E8C-4ACD-A1DF-3649B8743734}"/>
                </a:ext>
              </a:extLst>
            </p:cNvPr>
            <p:cNvPicPr>
              <a:picLocks noChangeAspect="1"/>
            </p:cNvPicPr>
            <p:nvPr/>
          </p:nvPicPr>
          <p:blipFill rotWithShape="1">
            <a:blip r:embed="rId11"/>
            <a:srcRect l="13993" t="19487" r="30505"/>
            <a:stretch/>
          </p:blipFill>
          <p:spPr>
            <a:xfrm>
              <a:off x="36286205" y="20945375"/>
              <a:ext cx="6593996" cy="5380555"/>
            </a:xfrm>
            <a:prstGeom prst="rect">
              <a:avLst/>
            </a:prstGeom>
          </p:spPr>
        </p:pic>
      </p:grpSp>
      <p:sp>
        <p:nvSpPr>
          <p:cNvPr id="36" name="TextBox 35">
            <a:extLst>
              <a:ext uri="{FF2B5EF4-FFF2-40B4-BE49-F238E27FC236}">
                <a16:creationId xmlns:a16="http://schemas.microsoft.com/office/drawing/2014/main" id="{D0054D60-C08B-4AEE-A7D0-280C3A8746EB}"/>
              </a:ext>
            </a:extLst>
          </p:cNvPr>
          <p:cNvSpPr txBox="1"/>
          <p:nvPr/>
        </p:nvSpPr>
        <p:spPr>
          <a:xfrm>
            <a:off x="3343275" y="2716410"/>
            <a:ext cx="22631400" cy="1323439"/>
          </a:xfrm>
          <a:prstGeom prst="rect">
            <a:avLst/>
          </a:prstGeom>
          <a:noFill/>
        </p:spPr>
        <p:txBody>
          <a:bodyPr wrap="square" rtlCol="0">
            <a:spAutoFit/>
          </a:bodyPr>
          <a:lstStyle/>
          <a:p>
            <a:pPr lvl="0">
              <a:spcBef>
                <a:spcPts val="539"/>
              </a:spcBef>
              <a:spcAft>
                <a:spcPts val="1615"/>
              </a:spcAft>
              <a:defRPr/>
            </a:pPr>
            <a:r>
              <a:rPr lang="en-US" altLang="en-US" sz="4000" baseline="30000" dirty="0">
                <a:solidFill>
                  <a:prstClr val="black"/>
                </a:solidFill>
                <a:ea typeface="Arial" charset="0"/>
              </a:rPr>
              <a:t>1</a:t>
            </a:r>
            <a:r>
              <a:rPr lang="en-US" altLang="en-US" sz="4000" dirty="0">
                <a:solidFill>
                  <a:prstClr val="black"/>
                </a:solidFill>
                <a:ea typeface="Arial" charset="0"/>
              </a:rPr>
              <a:t>Northeastern Illinois University, Chicago, IL </a:t>
            </a:r>
            <a:br>
              <a:rPr lang="en-US" altLang="en-US" sz="4000" dirty="0">
                <a:solidFill>
                  <a:prstClr val="black"/>
                </a:solidFill>
                <a:ea typeface="Arial" charset="0"/>
              </a:rPr>
            </a:br>
            <a:r>
              <a:rPr lang="en-US" altLang="en-US" sz="4000" baseline="30000" dirty="0">
                <a:solidFill>
                  <a:prstClr val="black"/>
                </a:solidFill>
                <a:ea typeface="Arial" charset="0"/>
              </a:rPr>
              <a:t>2</a:t>
            </a:r>
            <a:r>
              <a:rPr lang="en-US" altLang="en-US" sz="4000" dirty="0">
                <a:solidFill>
                  <a:prstClr val="black"/>
                </a:solidFill>
                <a:ea typeface="Arial" charset="0"/>
              </a:rPr>
              <a:t>USDA-Agricultural Research Service, National Soil Erosion Research Laboratory, West Lafayette, IN</a:t>
            </a:r>
          </a:p>
        </p:txBody>
      </p:sp>
      <p:grpSp>
        <p:nvGrpSpPr>
          <p:cNvPr id="2" name="Group 1"/>
          <p:cNvGrpSpPr/>
          <p:nvPr/>
        </p:nvGrpSpPr>
        <p:grpSpPr>
          <a:xfrm>
            <a:off x="33343451" y="2264637"/>
            <a:ext cx="1914738" cy="1388242"/>
            <a:chOff x="33343451" y="2264637"/>
            <a:chExt cx="1914738" cy="1388242"/>
          </a:xfrm>
        </p:grpSpPr>
        <p:sp>
          <p:nvSpPr>
            <p:cNvPr id="58" name="Rectangle 57"/>
            <p:cNvSpPr/>
            <p:nvPr/>
          </p:nvSpPr>
          <p:spPr>
            <a:xfrm>
              <a:off x="33349078" y="2264637"/>
              <a:ext cx="1909111" cy="1388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43451" y="2302960"/>
              <a:ext cx="1914738" cy="1311595"/>
            </a:xfrm>
            <a:prstGeom prst="rect">
              <a:avLst/>
            </a:prstGeom>
          </p:spPr>
        </p:pic>
      </p:grpSp>
    </p:spTree>
    <p:extLst>
      <p:ext uri="{BB962C8B-B14F-4D97-AF65-F5344CB8AC3E}">
        <p14:creationId xmlns:p14="http://schemas.microsoft.com/office/powerpoint/2010/main" val="109865799"/>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esearch Poster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988</TotalTime>
  <Words>772</Words>
  <Application>Microsoft Office PowerPoint</Application>
  <PresentationFormat>Custom</PresentationFormat>
  <Paragraphs>96</Paragraphs>
  <Slides>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vt:i4>
      </vt:variant>
    </vt:vector>
  </HeadingPairs>
  <TitlesOfParts>
    <vt:vector size="6" baseType="lpstr">
      <vt:lpstr>Arial</vt:lpstr>
      <vt:lpstr>Calibri</vt:lpstr>
      <vt:lpstr>Calibri Light</vt:lpstr>
      <vt:lpstr>Research Poster Template</vt:lpstr>
      <vt:lpstr>1_Research Poster Template</vt:lpstr>
      <vt:lpstr>PowerPoint Presentation</vt:lpstr>
    </vt:vector>
  </TitlesOfParts>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creator>GES</dc:creator>
  <cp:lastModifiedBy>Diana Youseftaha</cp:lastModifiedBy>
  <cp:revision>144</cp:revision>
  <cp:lastPrinted>2018-07-24T20:43:07Z</cp:lastPrinted>
  <dcterms:created xsi:type="dcterms:W3CDTF">2016-09-29T18:43:16Z</dcterms:created>
  <dcterms:modified xsi:type="dcterms:W3CDTF">2019-07-01T23:16:55Z</dcterms:modified>
</cp:coreProperties>
</file>